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sldIdLst>
    <p:sldId id="256" r:id="rId2"/>
    <p:sldId id="257" r:id="rId3"/>
    <p:sldId id="259" r:id="rId4"/>
    <p:sldId id="258" r:id="rId5"/>
    <p:sldId id="262" r:id="rId6"/>
    <p:sldId id="261" r:id="rId7"/>
    <p:sldId id="268" r:id="rId8"/>
    <p:sldId id="278" r:id="rId9"/>
    <p:sldId id="275" r:id="rId10"/>
    <p:sldId id="279" r:id="rId11"/>
    <p:sldId id="270" r:id="rId12"/>
    <p:sldId id="280" r:id="rId13"/>
    <p:sldId id="263" r:id="rId14"/>
    <p:sldId id="264" r:id="rId15"/>
    <p:sldId id="277" r:id="rId16"/>
    <p:sldId id="281" r:id="rId17"/>
    <p:sldId id="272" r:id="rId18"/>
    <p:sldId id="265" r:id="rId19"/>
    <p:sldId id="267" r:id="rId20"/>
    <p:sldId id="274" r:id="rId21"/>
    <p:sldId id="273"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2961" autoAdjust="0"/>
  </p:normalViewPr>
  <p:slideViewPr>
    <p:cSldViewPr snapToGrid="0">
      <p:cViewPr varScale="1">
        <p:scale>
          <a:sx n="103" d="100"/>
          <a:sy n="103" d="100"/>
        </p:scale>
        <p:origin x="83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29E54859-137D-4B83-BEE9-3CBA213A4A93}" type="datetimeFigureOut">
              <a:rPr lang="en-US" smtClean="0"/>
              <a:pPr/>
              <a:t>1/16/2026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6B6654A8-146F-4E0B-B61D-4C56E861D01E}" type="slidenum">
              <a:rPr lang="en-US" smtClean="0"/>
              <a:pPr/>
              <a:t>‹#›</a:t>
            </a:fld>
            <a:endParaRPr lang="en-US" dirty="0"/>
          </a:p>
        </p:txBody>
      </p:sp>
    </p:spTree>
    <p:extLst>
      <p:ext uri="{BB962C8B-B14F-4D97-AF65-F5344CB8AC3E}">
        <p14:creationId xmlns:p14="http://schemas.microsoft.com/office/powerpoint/2010/main" val="3437651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4</a:t>
            </a:fld>
            <a:endParaRPr lang="en-US" dirty="0"/>
          </a:p>
        </p:txBody>
      </p:sp>
    </p:spTree>
    <p:extLst>
      <p:ext uri="{BB962C8B-B14F-4D97-AF65-F5344CB8AC3E}">
        <p14:creationId xmlns:p14="http://schemas.microsoft.com/office/powerpoint/2010/main" val="763312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7</a:t>
            </a:fld>
            <a:endParaRPr lang="en-US" dirty="0"/>
          </a:p>
        </p:txBody>
      </p:sp>
    </p:spTree>
    <p:extLst>
      <p:ext uri="{BB962C8B-B14F-4D97-AF65-F5344CB8AC3E}">
        <p14:creationId xmlns:p14="http://schemas.microsoft.com/office/powerpoint/2010/main" val="283872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a:prstGeom prst="rect">
            <a:avLst/>
          </a:prstGeom>
        </p:spPr>
        <p:txBody>
          <a:bodyPr lIns="91440" rIns="91440">
            <a:normAutofit/>
          </a:bodyPr>
          <a:lstStyle>
            <a:lvl1pPr marL="0" indent="0" algn="l">
              <a:buNone/>
              <a:defRPr sz="2400" cap="all" spc="200" baseline="0">
                <a:solidFill>
                  <a:schemeClr val="tx2"/>
                </a:solidFill>
                <a:latin typeface="Arial" panose="020B0604020202020204" pitchFamily="34" charset="0"/>
                <a:cs typeface="Arial" panose="020B0604020202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AD3524F-4BE4-4921-8A55-9EAF84107CE2}" type="datetime9">
              <a:rPr lang="en-US" smtClean="0"/>
              <a:t>1/16/2026 5:00:42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1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2092F7-D3E7-48B7-A1AC-8ACEF5060CD7}" type="datetime9">
              <a:rPr lang="en-US" smtClean="0"/>
              <a:t>1/16/2026 5:00:43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1564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A6CC679-6D44-4943-9DC2-6BFB8A13550F}" type="datetime9">
              <a:rPr lang="en-US" smtClean="0"/>
              <a:t>1/16/2026 5:00:43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55452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DA63F18-AE82-42AF-8A19-1D9C93D66DE9}" type="datetime9">
              <a:rPr lang="en-US" smtClean="0"/>
              <a:t>1/16/2026 5:00:43 PM</a:t>
            </a:fld>
            <a:endParaRPr lang="en-US"/>
          </a:p>
        </p:txBody>
      </p:sp>
      <p:sp>
        <p:nvSpPr>
          <p:cNvPr id="5" name="Footer Placeholder 4"/>
          <p:cNvSpPr>
            <a:spLocks noGrp="1"/>
          </p:cNvSpPr>
          <p:nvPr>
            <p:ph type="ftr" sz="quarter" idx="11"/>
          </p:nvPr>
        </p:nvSpPr>
        <p:spPr/>
        <p:txBody>
          <a:bodyPr/>
          <a:lstStyle/>
          <a:p>
            <a:r>
              <a:rPr lang="en-US"/>
              <a:t>Nguyễn Thành Đạt</a:t>
            </a:r>
            <a:endParaRPr lang="en-US" dirty="0"/>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dirty="0"/>
          </a:p>
        </p:txBody>
      </p:sp>
    </p:spTree>
    <p:extLst>
      <p:ext uri="{BB962C8B-B14F-4D97-AF65-F5344CB8AC3E}">
        <p14:creationId xmlns:p14="http://schemas.microsoft.com/office/powerpoint/2010/main" val="72340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1A874AA-764A-45F9-A39B-D912A162533D}" type="datetime9">
              <a:rPr lang="en-US" smtClean="0"/>
              <a:t>1/16/2026 5:00:43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3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4DB47B7-4424-44C5-9911-6F0B94165B3C}" type="datetime9">
              <a:rPr lang="en-US" smtClean="0"/>
              <a:t>1/16/2026 5:00:43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6146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D6F93AC-0D87-466D-ABD8-8C438C24637E}" type="datetime9">
              <a:rPr lang="en-US" smtClean="0"/>
              <a:t>1/16/2026 5:00:43 PM</a:t>
            </a:fld>
            <a:endParaRPr lang="en-US"/>
          </a:p>
        </p:txBody>
      </p:sp>
      <p:sp>
        <p:nvSpPr>
          <p:cNvPr id="8" name="Footer Placeholder 7"/>
          <p:cNvSpPr>
            <a:spLocks noGrp="1"/>
          </p:cNvSpPr>
          <p:nvPr>
            <p:ph type="ftr" sz="quarter" idx="11"/>
          </p:nvPr>
        </p:nvSpPr>
        <p:spPr/>
        <p:txBody>
          <a:body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87002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15229DA-3006-40FA-AB95-239FAC7CD3C0}" type="datetime9">
              <a:rPr lang="en-US" smtClean="0"/>
              <a:t>1/16/2026 5:00:43 PM</a:t>
            </a:fld>
            <a:endParaRPr lang="en-US"/>
          </a:p>
        </p:txBody>
      </p:sp>
      <p:sp>
        <p:nvSpPr>
          <p:cNvPr id="4" name="Footer Placeholder 3"/>
          <p:cNvSpPr>
            <a:spLocks noGrp="1"/>
          </p:cNvSpPr>
          <p:nvPr>
            <p:ph type="ftr" sz="quarter" idx="11"/>
          </p:nvPr>
        </p:nvSpPr>
        <p:spPr/>
        <p:txBody>
          <a:bodyPr/>
          <a:lstStyle/>
          <a:p>
            <a:r>
              <a:rPr lang="en-US"/>
              <a:t>Nguyễn Thành Đạt</a:t>
            </a:r>
          </a:p>
        </p:txBody>
      </p:sp>
      <p:sp>
        <p:nvSpPr>
          <p:cNvPr id="5" name="Slide Number Placeholder 4"/>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7127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7" name="Date Placeholder 6"/>
          <p:cNvSpPr>
            <a:spLocks noGrp="1"/>
          </p:cNvSpPr>
          <p:nvPr>
            <p:ph type="dt" sz="half" idx="10"/>
          </p:nvPr>
        </p:nvSpPr>
        <p:spPr/>
        <p:txBody>
          <a:bodyPr/>
          <a:lstStyle/>
          <a:p>
            <a:fld id="{83493DF0-CD75-47B5-A4F4-639A1BA03831}" type="datetime9">
              <a:rPr lang="en-US" smtClean="0"/>
              <a:t>1/16/2026 5:00:43 PM</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291944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84787D-352B-476B-BF68-F49CDC516075}" type="datetime9">
              <a:rPr lang="en-US" smtClean="0"/>
              <a:t>1/16/2026 5:00:43 PM</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Nguyễn Thành Đạt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097CE2-82D9-4ED5-9F0C-F9C654B904AA}" type="slidenum">
              <a:rPr lang="en-US" smtClean="0"/>
              <a:t>‹#›</a:t>
            </a:fld>
            <a:endParaRPr lang="en-US"/>
          </a:p>
        </p:txBody>
      </p:sp>
    </p:spTree>
    <p:extLst>
      <p:ext uri="{BB962C8B-B14F-4D97-AF65-F5344CB8AC3E}">
        <p14:creationId xmlns:p14="http://schemas.microsoft.com/office/powerpoint/2010/main" val="1238319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5074920"/>
            <a:ext cx="10113645"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solidFill>
            <a:schemeClr val="bg2">
              <a:lumMod val="90000"/>
            </a:schemeClr>
          </a:solidFill>
        </p:spPr>
        <p:txBody>
          <a:bodyPr lIns="457200" tIns="457200" anchor="t"/>
          <a:lstStyle>
            <a:lvl1pPr marL="0" indent="0">
              <a:buNone/>
              <a:defRPr sz="320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590976C-E259-4559-9D0E-E76F47C2440C}" type="datetime9">
              <a:rPr lang="en-US" smtClean="0"/>
              <a:t>1/16/2026 5:00:43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169035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050">
                <a:solidFill>
                  <a:srgbClr val="FFFFFF"/>
                </a:solidFill>
                <a:latin typeface="Arial" panose="020B0604020202020204" pitchFamily="34" charset="0"/>
              </a:defRPr>
            </a:lvl1pPr>
          </a:lstStyle>
          <a:p>
            <a:fld id="{59CC9C06-555E-46A6-9B2C-0FD33DC43B01}" type="datetime9">
              <a:rPr lang="en-US" smtClean="0"/>
              <a:t>1/16/2026 5:00:42 PM</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latin typeface="Arial" panose="020B0604020202020204" pitchFamily="34" charset="0"/>
              </a:defRPr>
            </a:lvl1pPr>
          </a:lstStyle>
          <a:p>
            <a:r>
              <a:rPr lang="en-US" dirty="0"/>
              <a:t>Nguyễn Thành Đạt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Arial" panose="020B0604020202020204" pitchFamily="34" charset="0"/>
              </a:defRPr>
            </a:lvl1pPr>
          </a:lstStyle>
          <a:p>
            <a:fld id="{81097CE2-82D9-4ED5-9F0C-F9C654B904AA}" type="slidenum">
              <a:rPr lang="en-US" smtClean="0"/>
              <a:pPr/>
              <a:t>‹#›</a:t>
            </a:fld>
            <a:endParaRPr lang="en-US" dirty="0"/>
          </a:p>
        </p:txBody>
      </p:sp>
    </p:spTree>
    <p:extLst>
      <p:ext uri="{BB962C8B-B14F-4D97-AF65-F5344CB8AC3E}">
        <p14:creationId xmlns:p14="http://schemas.microsoft.com/office/powerpoint/2010/main" val="366712145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Digilent/digilent-xdc/blob/master/Nexys-A7-100T-Master.xdc"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5C54-AE94-7352-1A60-226E5AB53479}"/>
              </a:ext>
            </a:extLst>
          </p:cNvPr>
          <p:cNvSpPr>
            <a:spLocks noGrp="1"/>
          </p:cNvSpPr>
          <p:nvPr>
            <p:ph type="ctrTitle"/>
          </p:nvPr>
        </p:nvSpPr>
        <p:spPr/>
        <p:txBody>
          <a:bodyPr/>
          <a:lstStyle/>
          <a:p>
            <a:r>
              <a:rPr lang="en-US" b="1" dirty="0"/>
              <a:t>Báo </a:t>
            </a:r>
            <a:r>
              <a:rPr lang="en-US" b="1" dirty="0" err="1"/>
              <a:t>cáo</a:t>
            </a:r>
            <a:r>
              <a:rPr lang="en-US" b="1" dirty="0"/>
              <a:t> </a:t>
            </a:r>
            <a:r>
              <a:rPr lang="en-US" b="1" dirty="0" err="1"/>
              <a:t>tổng</a:t>
            </a:r>
            <a:r>
              <a:rPr lang="en-US" b="1" dirty="0"/>
              <a:t> </a:t>
            </a:r>
            <a:r>
              <a:rPr lang="en-US" b="1" dirty="0" err="1"/>
              <a:t>kết</a:t>
            </a:r>
            <a:r>
              <a:rPr lang="en-US" b="1" dirty="0"/>
              <a:t> </a:t>
            </a:r>
            <a:r>
              <a:rPr lang="en-US" b="1" dirty="0" err="1"/>
              <a:t>thực</a:t>
            </a:r>
            <a:r>
              <a:rPr lang="en-US" b="1" dirty="0"/>
              <a:t> </a:t>
            </a:r>
            <a:r>
              <a:rPr lang="en-US" b="1" dirty="0" err="1"/>
              <a:t>tập</a:t>
            </a:r>
            <a:r>
              <a:rPr lang="en-US" b="1" dirty="0"/>
              <a:t> </a:t>
            </a:r>
            <a:r>
              <a:rPr lang="en-US" b="1" dirty="0" err="1"/>
              <a:t>đợt</a:t>
            </a:r>
            <a:r>
              <a:rPr lang="en-US" b="1" dirty="0"/>
              <a:t> 1 </a:t>
            </a:r>
            <a:br>
              <a:rPr lang="en-US" b="1" dirty="0"/>
            </a:br>
            <a:r>
              <a:rPr lang="en-US" sz="4400" b="1" dirty="0"/>
              <a:t>(8/2025-11/2025)</a:t>
            </a:r>
            <a:endParaRPr lang="en-US" b="1" dirty="0"/>
          </a:p>
        </p:txBody>
      </p:sp>
      <p:sp>
        <p:nvSpPr>
          <p:cNvPr id="3" name="Subtitle 2">
            <a:extLst>
              <a:ext uri="{FF2B5EF4-FFF2-40B4-BE49-F238E27FC236}">
                <a16:creationId xmlns:a16="http://schemas.microsoft.com/office/drawing/2014/main" id="{EA97CAB6-DB83-F038-2B25-380B8FBA71C9}"/>
              </a:ext>
            </a:extLst>
          </p:cNvPr>
          <p:cNvSpPr>
            <a:spLocks noGrp="1"/>
          </p:cNvSpPr>
          <p:nvPr>
            <p:ph type="subTitle" idx="1"/>
          </p:nvPr>
        </p:nvSpPr>
        <p:spPr/>
        <p:txBody>
          <a:bodyPr/>
          <a:lstStyle/>
          <a:p>
            <a:r>
              <a:rPr lang="en-US" dirty="0">
                <a:cs typeface="Arial" panose="020B0604020202020204" pitchFamily="34" charset="0"/>
              </a:rPr>
              <a:t>CÔNG TY </a:t>
            </a:r>
            <a:r>
              <a:rPr lang="en-US" dirty="0" err="1">
                <a:cs typeface="Arial" panose="020B0604020202020204" pitchFamily="34" charset="0"/>
              </a:rPr>
              <a:t>jit</a:t>
            </a:r>
            <a:endParaRPr lang="en-US" dirty="0">
              <a:cs typeface="Arial" panose="020B0604020202020204" pitchFamily="34" charset="0"/>
            </a:endParaRPr>
          </a:p>
          <a:p>
            <a:r>
              <a:rPr lang="en-US" dirty="0" err="1">
                <a:cs typeface="Arial" panose="020B0604020202020204" pitchFamily="34" charset="0"/>
              </a:rPr>
              <a:t>ngƯỜI</a:t>
            </a:r>
            <a:r>
              <a:rPr lang="en-US" dirty="0">
                <a:cs typeface="Arial" panose="020B0604020202020204" pitchFamily="34" charset="0"/>
              </a:rPr>
              <a:t> THỰC HIỆN: NguyễN </a:t>
            </a:r>
            <a:r>
              <a:rPr lang="en-US" dirty="0" err="1">
                <a:cs typeface="Arial" panose="020B0604020202020204" pitchFamily="34" charset="0"/>
              </a:rPr>
              <a:t>thành</a:t>
            </a:r>
            <a:r>
              <a:rPr lang="en-US" dirty="0">
                <a:cs typeface="Arial" panose="020B0604020202020204" pitchFamily="34" charset="0"/>
              </a:rPr>
              <a:t> </a:t>
            </a:r>
            <a:r>
              <a:rPr lang="en-US" dirty="0" err="1">
                <a:cs typeface="Arial" panose="020B0604020202020204" pitchFamily="34" charset="0"/>
              </a:rPr>
              <a:t>đạt</a:t>
            </a:r>
            <a:endParaRPr lang="en-US" dirty="0">
              <a:cs typeface="Arial" panose="020B0604020202020204" pitchFamily="34" charset="0"/>
            </a:endParaRPr>
          </a:p>
        </p:txBody>
      </p:sp>
      <p:sp>
        <p:nvSpPr>
          <p:cNvPr id="4" name="Date Placeholder 3">
            <a:extLst>
              <a:ext uri="{FF2B5EF4-FFF2-40B4-BE49-F238E27FC236}">
                <a16:creationId xmlns:a16="http://schemas.microsoft.com/office/drawing/2014/main" id="{64FC7EED-A0F9-2CA3-0471-11C78EB81E76}"/>
              </a:ext>
            </a:extLst>
          </p:cNvPr>
          <p:cNvSpPr>
            <a:spLocks noGrp="1"/>
          </p:cNvSpPr>
          <p:nvPr>
            <p:ph type="dt" sz="half" idx="10"/>
          </p:nvPr>
        </p:nvSpPr>
        <p:spPr/>
        <p:txBody>
          <a:bodyPr/>
          <a:lstStyle/>
          <a:p>
            <a:fld id="{D06FE722-38CF-46A1-BD04-B2E09BF2129E}" type="datetime9">
              <a:rPr lang="en-US" smtClean="0"/>
              <a:t>1/16/2026 5:00:42 PM</a:t>
            </a:fld>
            <a:endParaRPr lang="en-US"/>
          </a:p>
        </p:txBody>
      </p:sp>
      <p:sp>
        <p:nvSpPr>
          <p:cNvPr id="5" name="Footer Placeholder 4">
            <a:extLst>
              <a:ext uri="{FF2B5EF4-FFF2-40B4-BE49-F238E27FC236}">
                <a16:creationId xmlns:a16="http://schemas.microsoft.com/office/drawing/2014/main" id="{650D02B6-F032-C75E-10CB-0F3CF6F68A68}"/>
              </a:ext>
            </a:extLst>
          </p:cNvPr>
          <p:cNvSpPr>
            <a:spLocks noGrp="1"/>
          </p:cNvSpPr>
          <p:nvPr>
            <p:ph type="ftr" sz="quarter" idx="11"/>
          </p:nvPr>
        </p:nvSpPr>
        <p:spPr/>
        <p:txBody>
          <a:bodyPr/>
          <a:lstStyle/>
          <a:p>
            <a:r>
              <a:rPr lang="en-US"/>
              <a:t>Nguyễn Thành Đạt</a:t>
            </a:r>
          </a:p>
        </p:txBody>
      </p:sp>
      <p:sp>
        <p:nvSpPr>
          <p:cNvPr id="6" name="Slide Number Placeholder 5">
            <a:extLst>
              <a:ext uri="{FF2B5EF4-FFF2-40B4-BE49-F238E27FC236}">
                <a16:creationId xmlns:a16="http://schemas.microsoft.com/office/drawing/2014/main" id="{2EEDE624-6E14-6DD9-23D5-8FB74B2200D7}"/>
              </a:ext>
            </a:extLst>
          </p:cNvPr>
          <p:cNvSpPr>
            <a:spLocks noGrp="1"/>
          </p:cNvSpPr>
          <p:nvPr>
            <p:ph type="sldNum" sz="quarter" idx="12"/>
          </p:nvPr>
        </p:nvSpPr>
        <p:spPr/>
        <p:txBody>
          <a:bodyPr/>
          <a:lstStyle/>
          <a:p>
            <a:fld id="{81097CE2-82D9-4ED5-9F0C-F9C654B904AA}" type="slidenum">
              <a:rPr lang="en-US" smtClean="0"/>
              <a:t>1</a:t>
            </a:fld>
            <a:endParaRPr lang="en-US"/>
          </a:p>
        </p:txBody>
      </p:sp>
    </p:spTree>
    <p:extLst>
      <p:ext uri="{BB962C8B-B14F-4D97-AF65-F5344CB8AC3E}">
        <p14:creationId xmlns:p14="http://schemas.microsoft.com/office/powerpoint/2010/main" val="144543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5349-AF20-FE17-8505-7AAE383D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7F2C0-AB23-7D35-9DB9-16CDD06A7C49}"/>
              </a:ext>
            </a:extLst>
          </p:cNvPr>
          <p:cNvSpPr>
            <a:spLocks noGrp="1"/>
          </p:cNvSpPr>
          <p:nvPr>
            <p:ph type="title"/>
          </p:nvPr>
        </p:nvSpPr>
        <p:spPr>
          <a:xfrm>
            <a:off x="146304" y="195163"/>
            <a:ext cx="11619598" cy="702303"/>
          </a:xfrm>
        </p:spPr>
        <p:txBody>
          <a:bodyPr>
            <a:normAutofit fontScale="90000"/>
          </a:bodyPr>
          <a:lstStyle/>
          <a:p>
            <a:r>
              <a:rPr lang="en-US" sz="3600" b="1" dirty="0"/>
              <a:t>2.2 Hiển </a:t>
            </a:r>
            <a:r>
              <a:rPr lang="en-US" sz="3600" b="1" dirty="0" err="1"/>
              <a:t>thị</a:t>
            </a:r>
            <a:r>
              <a:rPr lang="en-US" sz="3600" b="1" dirty="0"/>
              <a:t> </a:t>
            </a:r>
            <a:r>
              <a:rPr lang="en-US" sz="3600" b="1" dirty="0" err="1"/>
              <a:t>nhiệt</a:t>
            </a:r>
            <a:r>
              <a:rPr lang="en-US" sz="3600" b="1" dirty="0"/>
              <a:t> độ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ADT7420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I2C</a:t>
            </a:r>
            <a:endParaRPr lang="en-US" sz="3600" dirty="0"/>
          </a:p>
        </p:txBody>
      </p:sp>
      <p:sp>
        <p:nvSpPr>
          <p:cNvPr id="4" name="Date Placeholder 3">
            <a:extLst>
              <a:ext uri="{FF2B5EF4-FFF2-40B4-BE49-F238E27FC236}">
                <a16:creationId xmlns:a16="http://schemas.microsoft.com/office/drawing/2014/main" id="{1D5B456C-58EA-E5E1-C6CB-2753ECE7A9DB}"/>
              </a:ext>
            </a:extLst>
          </p:cNvPr>
          <p:cNvSpPr>
            <a:spLocks noGrp="1"/>
          </p:cNvSpPr>
          <p:nvPr>
            <p:ph type="dt" sz="half" idx="10"/>
          </p:nvPr>
        </p:nvSpPr>
        <p:spPr/>
        <p:txBody>
          <a:bodyPr/>
          <a:lstStyle/>
          <a:p>
            <a:fld id="{CAD85B3E-DB4B-4336-8327-A79B40CEFBA9}" type="datetime9">
              <a:rPr lang="en-US" smtClean="0"/>
              <a:t>1/16/2026 5:00:43 PM</a:t>
            </a:fld>
            <a:endParaRPr lang="en-US"/>
          </a:p>
        </p:txBody>
      </p:sp>
      <p:sp>
        <p:nvSpPr>
          <p:cNvPr id="6" name="Footer Placeholder 5">
            <a:extLst>
              <a:ext uri="{FF2B5EF4-FFF2-40B4-BE49-F238E27FC236}">
                <a16:creationId xmlns:a16="http://schemas.microsoft.com/office/drawing/2014/main" id="{2AB002F4-2B4C-C3F5-FAF3-73371F536B7B}"/>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2524213A-90EC-2102-8FEC-A6DAB761FDE4}"/>
              </a:ext>
            </a:extLst>
          </p:cNvPr>
          <p:cNvSpPr>
            <a:spLocks noGrp="1"/>
          </p:cNvSpPr>
          <p:nvPr>
            <p:ph type="sldNum" sz="quarter" idx="12"/>
          </p:nvPr>
        </p:nvSpPr>
        <p:spPr/>
        <p:txBody>
          <a:bodyPr/>
          <a:lstStyle/>
          <a:p>
            <a:fld id="{81097CE2-82D9-4ED5-9F0C-F9C654B904AA}" type="slidenum">
              <a:rPr lang="en-US" smtClean="0"/>
              <a:t>10</a:t>
            </a:fld>
            <a:endParaRPr lang="en-US" dirty="0"/>
          </a:p>
        </p:txBody>
      </p:sp>
      <p:graphicFrame>
        <p:nvGraphicFramePr>
          <p:cNvPr id="7" name="Table 6">
            <a:extLst>
              <a:ext uri="{FF2B5EF4-FFF2-40B4-BE49-F238E27FC236}">
                <a16:creationId xmlns:a16="http://schemas.microsoft.com/office/drawing/2014/main" id="{06BD0CC5-6F6E-1FE3-29AC-7B4084965389}"/>
              </a:ext>
            </a:extLst>
          </p:cNvPr>
          <p:cNvGraphicFramePr>
            <a:graphicFrameLocks noGrp="1"/>
          </p:cNvGraphicFramePr>
          <p:nvPr>
            <p:extLst>
              <p:ext uri="{D42A27DB-BD31-4B8C-83A1-F6EECF244321}">
                <p14:modId xmlns:p14="http://schemas.microsoft.com/office/powerpoint/2010/main" val="1234632149"/>
              </p:ext>
            </p:extLst>
          </p:nvPr>
        </p:nvGraphicFramePr>
        <p:xfrm>
          <a:off x="710665" y="897466"/>
          <a:ext cx="10770669" cy="5367459"/>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I2C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Debug </a:t>
                      </a:r>
                      <a:r>
                        <a:rPr lang="en-US" sz="1400" dirty="0" err="1">
                          <a:latin typeface="Arial" panose="020B0604020202020204" pitchFamily="34" charset="0"/>
                          <a:cs typeface="Arial" panose="020B0604020202020204" pitchFamily="34" charset="0"/>
                        </a:rPr>
                        <a:t>trực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tiếp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 để </a:t>
                      </a:r>
                      <a:r>
                        <a:rPr lang="en-US" sz="1400" dirty="0" err="1">
                          <a:latin typeface="Arial" panose="020B0604020202020204" pitchFamily="34" charset="0"/>
                          <a:cs typeface="Arial" panose="020B0604020202020204" pitchFamily="34" charset="0"/>
                        </a:rPr>
                        <a:t>tìm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2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mềm</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Dành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xuống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lâu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thấp</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00070856"/>
                  </a:ext>
                </a:extLst>
              </a:tr>
              <a:tr h="950503">
                <a:tc>
                  <a:txBody>
                    <a:bodyPr/>
                    <a:lstStyle/>
                    <a:p>
                      <a:pPr algn="ct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kiểm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soát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hiện</a:t>
                      </a:r>
                      <a:r>
                        <a:rPr lang="en-US" sz="1400" dirty="0">
                          <a:latin typeface="Arial" panose="020B0604020202020204" pitchFamily="34" charset="0"/>
                          <a:cs typeface="Arial" panose="020B0604020202020204" pitchFamily="34" charset="0"/>
                        </a:rPr>
                        <a:t> 1 Project </a:t>
                      </a:r>
                      <a:r>
                        <a:rPr lang="en-US" sz="1400" dirty="0" err="1">
                          <a:latin typeface="Arial" panose="020B0604020202020204" pitchFamily="34" charset="0"/>
                          <a:cs typeface="Arial" panose="020B0604020202020204" pitchFamily="34" charset="0"/>
                        </a:rPr>
                        <a:t>nào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đó</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3">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100 </a:t>
                      </a:r>
                      <a:r>
                        <a:rPr lang="en-US" sz="1400" dirty="0" err="1">
                          <a:latin typeface="Arial" panose="020B0604020202020204" pitchFamily="34" charset="0"/>
                          <a:cs typeface="Arial" panose="020B0604020202020204" pitchFamily="34" charset="0"/>
                        </a:rPr>
                        <a:t>rồi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bắt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chấm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phẩy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một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biệt</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module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hơi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8373836"/>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Gọi</a:t>
                      </a:r>
                      <a:r>
                        <a:rPr lang="en-US" sz="1400" dirty="0">
                          <a:latin typeface="Arial" panose="020B0604020202020204" pitchFamily="34" charset="0"/>
                          <a:cs typeface="Arial" panose="020B0604020202020204" pitchFamily="34" charset="0"/>
                        </a:rPr>
                        <a:t> IP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yêu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94975574"/>
                  </a:ext>
                </a:extLst>
              </a:tr>
            </a:tbl>
          </a:graphicData>
        </a:graphic>
      </p:graphicFrame>
    </p:spTree>
    <p:extLst>
      <p:ext uri="{BB962C8B-B14F-4D97-AF65-F5344CB8AC3E}">
        <p14:creationId xmlns:p14="http://schemas.microsoft.com/office/powerpoint/2010/main" val="1463565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483E-3929-E681-0D23-8F70F5F0C2BB}"/>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D6EC77EA-AC72-E76D-4FCD-BC3F35C381D6}"/>
              </a:ext>
            </a:extLst>
          </p:cNvPr>
          <p:cNvGraphicFramePr>
            <a:graphicFrameLocks noGrp="1"/>
          </p:cNvGraphicFramePr>
          <p:nvPr>
            <p:extLst>
              <p:ext uri="{D42A27DB-BD31-4B8C-83A1-F6EECF244321}">
                <p14:modId xmlns:p14="http://schemas.microsoft.com/office/powerpoint/2010/main" val="379671928"/>
              </p:ext>
            </p:extLst>
          </p:nvPr>
        </p:nvGraphicFramePr>
        <p:xfrm>
          <a:off x="342882" y="1610739"/>
          <a:ext cx="11506236" cy="4685286"/>
        </p:xfrm>
        <a:graphic>
          <a:graphicData uri="http://schemas.openxmlformats.org/drawingml/2006/table">
            <a:tbl>
              <a:tblPr firstRow="1" bandRow="1">
                <a:tableStyleId>{5C22544A-7EE6-4342-B048-85BDC9FD1C3A}</a:tableStyleId>
              </a:tblPr>
              <a:tblGrid>
                <a:gridCol w="3835412">
                  <a:extLst>
                    <a:ext uri="{9D8B030D-6E8A-4147-A177-3AD203B41FA5}">
                      <a16:colId xmlns:a16="http://schemas.microsoft.com/office/drawing/2014/main" val="1411971238"/>
                    </a:ext>
                  </a:extLst>
                </a:gridCol>
                <a:gridCol w="4003681">
                  <a:extLst>
                    <a:ext uri="{9D8B030D-6E8A-4147-A177-3AD203B41FA5}">
                      <a16:colId xmlns:a16="http://schemas.microsoft.com/office/drawing/2014/main" val="3223648961"/>
                    </a:ext>
                  </a:extLst>
                </a:gridCol>
                <a:gridCol w="3667143">
                  <a:extLst>
                    <a:ext uri="{9D8B030D-6E8A-4147-A177-3AD203B41FA5}">
                      <a16:colId xmlns:a16="http://schemas.microsoft.com/office/drawing/2014/main" val="1034878174"/>
                    </a:ext>
                  </a:extLst>
                </a:gridCol>
              </a:tblGrid>
              <a:tr h="603737">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470707"/>
                  </a:ext>
                </a:extLst>
              </a:tr>
              <a:tr h="4081549">
                <a:tc>
                  <a:txBody>
                    <a:bodyPr/>
                    <a:lstStyle/>
                    <a:p>
                      <a:pPr algn="ctr"/>
                      <a:r>
                        <a:rPr lang="en-US" dirty="0">
                          <a:latin typeface="Arial" panose="020B0604020202020204" pitchFamily="34" charset="0"/>
                        </a:rPr>
                        <a:t>Giá </a:t>
                      </a:r>
                      <a:r>
                        <a:rPr lang="en-US" dirty="0" err="1"/>
                        <a:t>trị</a:t>
                      </a:r>
                      <a:r>
                        <a:rPr lang="en-US" dirty="0"/>
                        <a:t> </a:t>
                      </a:r>
                      <a:r>
                        <a:rPr lang="en-US" dirty="0" err="1"/>
                        <a:t>các</a:t>
                      </a:r>
                      <a:r>
                        <a:rPr lang="en-US" dirty="0"/>
                        <a:t> </a:t>
                      </a:r>
                      <a:r>
                        <a:rPr lang="en-US" dirty="0" err="1"/>
                        <a:t>góc</a:t>
                      </a:r>
                      <a:r>
                        <a:rPr lang="en-US" dirty="0"/>
                        <a:t> do </a:t>
                      </a:r>
                      <a:r>
                        <a:rPr lang="en-US" dirty="0" err="1"/>
                        <a:t>cảm</a:t>
                      </a:r>
                      <a:r>
                        <a:rPr lang="en-US" dirty="0"/>
                        <a:t> biến </a:t>
                      </a:r>
                      <a:r>
                        <a:rPr lang="en-US" dirty="0" err="1"/>
                        <a:t>đo</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góc</a:t>
                      </a:r>
                      <a:r>
                        <a:rPr lang="en-US" dirty="0"/>
                        <a:t> </a:t>
                      </a:r>
                      <a:r>
                        <a:rPr lang="en-US" dirty="0" err="1"/>
                        <a:t>thực</a:t>
                      </a:r>
                      <a:r>
                        <a:rPr lang="en-US" dirty="0"/>
                        <a:t> </a:t>
                      </a:r>
                      <a:r>
                        <a:rPr lang="en-US" dirty="0" err="1"/>
                        <a:t>tế</a:t>
                      </a:r>
                      <a:r>
                        <a:rPr lang="en-US" dirty="0"/>
                        <a:t> </a:t>
                      </a:r>
                      <a:r>
                        <a:rPr lang="en-US" dirty="0" err="1"/>
                        <a:t>mà</a:t>
                      </a:r>
                      <a:r>
                        <a:rPr lang="en-US" dirty="0"/>
                        <a:t> </a:t>
                      </a:r>
                      <a:r>
                        <a:rPr lang="en-US" dirty="0" err="1"/>
                        <a:t>bo</a:t>
                      </a:r>
                      <a:r>
                        <a:rPr lang="en-US" dirty="0"/>
                        <a:t> </a:t>
                      </a:r>
                      <a:r>
                        <a:rPr lang="en-US" dirty="0" err="1"/>
                        <a:t>mạch</a:t>
                      </a:r>
                      <a:r>
                        <a:rPr lang="en-US" dirty="0"/>
                        <a:t> </a:t>
                      </a:r>
                      <a:r>
                        <a:rPr lang="en-US" dirty="0" err="1"/>
                        <a:t>đang</a:t>
                      </a:r>
                      <a:r>
                        <a:rPr lang="en-US" dirty="0"/>
                        <a:t> </a:t>
                      </a:r>
                      <a:r>
                        <a:rPr lang="en-US" dirty="0" err="1"/>
                        <a:t>được</a:t>
                      </a:r>
                      <a:r>
                        <a:rPr lang="en-US" dirty="0"/>
                        <a:t> </a:t>
                      </a:r>
                      <a:r>
                        <a:rPr lang="en-US" dirty="0" err="1"/>
                        <a:t>lật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rPr>
                        <a:t>Giá </a:t>
                      </a:r>
                      <a:r>
                        <a:rPr lang="en-US" sz="1800" dirty="0" err="1"/>
                        <a:t>trị</a:t>
                      </a:r>
                      <a:r>
                        <a:rPr lang="en-US" sz="1800" dirty="0"/>
                        <a:t> </a:t>
                      </a:r>
                      <a:r>
                        <a:rPr lang="en-US" sz="1800" dirty="0" err="1"/>
                        <a:t>hiển</a:t>
                      </a:r>
                      <a:r>
                        <a:rPr lang="en-US" sz="1800" dirty="0"/>
                        <a:t> </a:t>
                      </a:r>
                      <a:r>
                        <a:rPr lang="en-US" sz="1800" dirty="0" err="1"/>
                        <a:t>thị</a:t>
                      </a:r>
                      <a:r>
                        <a:rPr lang="en-US" sz="1800" dirty="0"/>
                        <a:t> </a:t>
                      </a:r>
                      <a:r>
                        <a:rPr lang="en-US" sz="1800" dirty="0" err="1"/>
                        <a:t>phù</a:t>
                      </a:r>
                      <a:r>
                        <a:rPr lang="en-US" sz="1800" dirty="0"/>
                        <a:t> </a:t>
                      </a:r>
                      <a:r>
                        <a:rPr lang="en-US" sz="1800" dirty="0" err="1"/>
                        <a:t>hợp</a:t>
                      </a:r>
                      <a:r>
                        <a:rPr lang="en-US" sz="1800" dirty="0"/>
                        <a:t> </a:t>
                      </a:r>
                      <a:r>
                        <a:rPr lang="en-US" sz="1800" dirty="0" err="1"/>
                        <a:t>với</a:t>
                      </a:r>
                      <a:r>
                        <a:rPr lang="en-US" sz="1800" dirty="0"/>
                        <a:t> </a:t>
                      </a:r>
                      <a:r>
                        <a:rPr lang="en-US" sz="1800" dirty="0" err="1"/>
                        <a:t>những</a:t>
                      </a:r>
                      <a:r>
                        <a:rPr lang="en-US" sz="1800" dirty="0"/>
                        <a:t> </a:t>
                      </a:r>
                      <a:r>
                        <a:rPr lang="en-US" sz="1800" dirty="0" err="1"/>
                        <a:t>góc</a:t>
                      </a:r>
                      <a:r>
                        <a:rPr lang="en-US" sz="1800" dirty="0"/>
                        <a:t> </a:t>
                      </a:r>
                      <a:r>
                        <a:rPr lang="en-US" sz="1800" dirty="0" err="1"/>
                        <a:t>thay</a:t>
                      </a:r>
                      <a:r>
                        <a:rPr lang="en-US" sz="1800" dirty="0"/>
                        <a:t> </a:t>
                      </a:r>
                      <a:r>
                        <a:rPr lang="en-US" sz="1800" dirty="0" err="1"/>
                        <a:t>đổi</a:t>
                      </a:r>
                      <a:r>
                        <a:rPr lang="en-US" sz="1800" dirty="0"/>
                        <a:t> </a:t>
                      </a:r>
                      <a:r>
                        <a:rPr lang="en-US" sz="1800" dirty="0" err="1"/>
                        <a:t>theo</a:t>
                      </a:r>
                      <a:r>
                        <a:rPr lang="en-US" sz="1800" dirty="0"/>
                        <a:t> </a:t>
                      </a:r>
                      <a:r>
                        <a:rPr lang="en-US" sz="1800" dirty="0" err="1"/>
                        <a:t>thời</a:t>
                      </a:r>
                      <a:r>
                        <a:rPr lang="en-US" sz="1800" dirty="0"/>
                        <a:t> </a:t>
                      </a:r>
                      <a:r>
                        <a:rPr lang="en-US" sz="1800" dirty="0" err="1"/>
                        <a:t>gian</a:t>
                      </a:r>
                      <a:r>
                        <a:rPr lang="en-US" sz="1800" dirty="0"/>
                        <a:t> </a:t>
                      </a:r>
                      <a:r>
                        <a:rPr lang="en-US" sz="1800" dirty="0" err="1"/>
                        <a:t>thực</a:t>
                      </a:r>
                      <a:endParaRPr lang="en-US" sz="1800" dirty="0"/>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611238"/>
                  </a:ext>
                </a:extLst>
              </a:tr>
            </a:tbl>
          </a:graphicData>
        </a:graphic>
      </p:graphicFrame>
      <p:sp>
        <p:nvSpPr>
          <p:cNvPr id="18" name="Rectangle 17">
            <a:extLst>
              <a:ext uri="{FF2B5EF4-FFF2-40B4-BE49-F238E27FC236}">
                <a16:creationId xmlns:a16="http://schemas.microsoft.com/office/drawing/2014/main" id="{51905D77-460A-F846-33C0-1BB9FF225F73}"/>
              </a:ext>
            </a:extLst>
          </p:cNvPr>
          <p:cNvSpPr/>
          <p:nvPr/>
        </p:nvSpPr>
        <p:spPr>
          <a:xfrm>
            <a:off x="972080" y="5353049"/>
            <a:ext cx="2466253" cy="942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CD3C2093-CFA2-8D62-861B-89ACD26E9F57}"/>
              </a:ext>
            </a:extLst>
          </p:cNvPr>
          <p:cNvSpPr>
            <a:spLocks noGrp="1"/>
          </p:cNvSpPr>
          <p:nvPr>
            <p:ph type="title"/>
          </p:nvPr>
        </p:nvSpPr>
        <p:spPr>
          <a:xfrm>
            <a:off x="121157" y="255405"/>
            <a:ext cx="10746867"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3" name="Content Placeholder 2">
            <a:extLst>
              <a:ext uri="{FF2B5EF4-FFF2-40B4-BE49-F238E27FC236}">
                <a16:creationId xmlns:a16="http://schemas.microsoft.com/office/drawing/2014/main" id="{2D7C115F-143F-7DFF-399A-2479073F23BB}"/>
              </a:ext>
            </a:extLst>
          </p:cNvPr>
          <p:cNvSpPr>
            <a:spLocks noGrp="1"/>
          </p:cNvSpPr>
          <p:nvPr>
            <p:ph idx="1"/>
          </p:nvPr>
        </p:nvSpPr>
        <p:spPr>
          <a:xfrm>
            <a:off x="160826" y="854811"/>
            <a:ext cx="11888299" cy="575472"/>
          </a:xfrm>
        </p:spPr>
        <p:txBody>
          <a:bodyPr/>
          <a:lstStyle/>
          <a:p>
            <a:r>
              <a:rPr lang="en-US" dirty="0" err="1"/>
              <a:t>Yêu</a:t>
            </a:r>
            <a:r>
              <a:rPr lang="en-US" dirty="0"/>
              <a:t> </a:t>
            </a:r>
            <a:r>
              <a:rPr lang="en-US" dirty="0" err="1"/>
              <a:t>cầu</a:t>
            </a:r>
            <a:r>
              <a:rPr lang="en-US" dirty="0"/>
              <a:t>: Hiển </a:t>
            </a:r>
            <a:r>
              <a:rPr lang="en-US" dirty="0" err="1"/>
              <a:t>thị</a:t>
            </a:r>
            <a:r>
              <a:rPr lang="en-US" dirty="0"/>
              <a:t> giá </a:t>
            </a:r>
            <a:r>
              <a:rPr lang="en-US" dirty="0" err="1"/>
              <a:t>trị</a:t>
            </a:r>
            <a:r>
              <a:rPr lang="en-US" dirty="0"/>
              <a:t> </a:t>
            </a:r>
            <a:r>
              <a:rPr lang="en-US" dirty="0" err="1"/>
              <a:t>các</a:t>
            </a:r>
            <a:r>
              <a:rPr lang="en-US" dirty="0"/>
              <a:t> </a:t>
            </a:r>
            <a:r>
              <a:rPr lang="en-US" dirty="0" err="1"/>
              <a:t>góc</a:t>
            </a:r>
            <a:r>
              <a:rPr lang="en-US" dirty="0"/>
              <a:t> </a:t>
            </a:r>
            <a:r>
              <a:rPr lang="en-US" dirty="0" err="1"/>
              <a:t>Oxyz</a:t>
            </a:r>
            <a:r>
              <a:rPr lang="en-US" dirty="0"/>
              <a:t> </a:t>
            </a:r>
            <a:r>
              <a:rPr lang="en-US" dirty="0" err="1"/>
              <a:t>lên</a:t>
            </a:r>
            <a:r>
              <a:rPr lang="en-US" dirty="0"/>
              <a:t> LED 7 </a:t>
            </a:r>
            <a:r>
              <a:rPr lang="en-US" dirty="0" err="1"/>
              <a:t>thanh</a:t>
            </a:r>
            <a:r>
              <a:rPr lang="en-US" dirty="0"/>
              <a:t> </a:t>
            </a:r>
            <a:r>
              <a:rPr lang="en-US" dirty="0" err="1"/>
              <a:t>với</a:t>
            </a:r>
            <a:r>
              <a:rPr lang="en-US" dirty="0"/>
              <a:t> </a:t>
            </a:r>
            <a:r>
              <a:rPr lang="en-US" dirty="0" err="1"/>
              <a:t>cảm</a:t>
            </a:r>
            <a:r>
              <a:rPr lang="en-US" dirty="0"/>
              <a:t> biến ADXL362 qua </a:t>
            </a:r>
            <a:r>
              <a:rPr lang="en-US" dirty="0" err="1"/>
              <a:t>giao</a:t>
            </a:r>
            <a:r>
              <a:rPr lang="en-US" dirty="0"/>
              <a:t> </a:t>
            </a:r>
            <a:r>
              <a:rPr lang="en-US" dirty="0" err="1"/>
              <a:t>thức</a:t>
            </a:r>
            <a:r>
              <a:rPr lang="en-US" dirty="0"/>
              <a:t> </a:t>
            </a:r>
            <a:r>
              <a:rPr lang="en-US" dirty="0" err="1"/>
              <a:t>truyền</a:t>
            </a:r>
            <a:r>
              <a:rPr lang="en-US" dirty="0"/>
              <a:t> </a:t>
            </a:r>
            <a:r>
              <a:rPr lang="en-US" dirty="0" err="1"/>
              <a:t>thông</a:t>
            </a:r>
            <a:r>
              <a:rPr lang="en-US" dirty="0"/>
              <a:t> SPI </a:t>
            </a:r>
          </a:p>
          <a:p>
            <a:endParaRPr lang="en-US" dirty="0"/>
          </a:p>
        </p:txBody>
      </p:sp>
      <p:pic>
        <p:nvPicPr>
          <p:cNvPr id="5" name="Picture 4">
            <a:extLst>
              <a:ext uri="{FF2B5EF4-FFF2-40B4-BE49-F238E27FC236}">
                <a16:creationId xmlns:a16="http://schemas.microsoft.com/office/drawing/2014/main" id="{B76C64D6-CE62-0475-E4F5-1BD8CBBB060B}"/>
              </a:ext>
            </a:extLst>
          </p:cNvPr>
          <p:cNvPicPr>
            <a:picLocks noChangeAspect="1"/>
          </p:cNvPicPr>
          <p:nvPr/>
        </p:nvPicPr>
        <p:blipFill rotWithShape="1">
          <a:blip r:embed="rId2"/>
          <a:srcRect l="18080" r="18080"/>
          <a:stretch>
            <a:fillRect/>
          </a:stretch>
        </p:blipFill>
        <p:spPr>
          <a:xfrm>
            <a:off x="4276175" y="4317175"/>
            <a:ext cx="1828800" cy="1828800"/>
          </a:xfrm>
          <a:prstGeom prst="rect">
            <a:avLst/>
          </a:prstGeom>
        </p:spPr>
      </p:pic>
      <p:pic>
        <p:nvPicPr>
          <p:cNvPr id="7" name="Picture 6">
            <a:extLst>
              <a:ext uri="{FF2B5EF4-FFF2-40B4-BE49-F238E27FC236}">
                <a16:creationId xmlns:a16="http://schemas.microsoft.com/office/drawing/2014/main" id="{DFCE8843-EDA6-442A-EC01-8AEBE0CD1DE6}"/>
              </a:ext>
            </a:extLst>
          </p:cNvPr>
          <p:cNvPicPr>
            <a:picLocks noChangeAspect="1"/>
          </p:cNvPicPr>
          <p:nvPr/>
        </p:nvPicPr>
        <p:blipFill rotWithShape="1">
          <a:blip r:embed="rId3"/>
          <a:srcRect l="17647" r="17647"/>
          <a:stretch>
            <a:fillRect/>
          </a:stretch>
        </p:blipFill>
        <p:spPr>
          <a:xfrm>
            <a:off x="6229359" y="4301461"/>
            <a:ext cx="1828800" cy="1828800"/>
          </a:xfrm>
          <a:prstGeom prst="rect">
            <a:avLst/>
          </a:prstGeom>
        </p:spPr>
      </p:pic>
      <p:pic>
        <p:nvPicPr>
          <p:cNvPr id="13" name="Picture 12">
            <a:extLst>
              <a:ext uri="{FF2B5EF4-FFF2-40B4-BE49-F238E27FC236}">
                <a16:creationId xmlns:a16="http://schemas.microsoft.com/office/drawing/2014/main" id="{22C7865D-5C81-2467-3621-7A94288F8AB3}"/>
              </a:ext>
            </a:extLst>
          </p:cNvPr>
          <p:cNvPicPr>
            <a:picLocks noChangeAspect="1"/>
          </p:cNvPicPr>
          <p:nvPr/>
        </p:nvPicPr>
        <p:blipFill rotWithShape="1">
          <a:blip r:embed="rId4"/>
          <a:srcRect l="6007" r="6007"/>
          <a:stretch>
            <a:fillRect/>
          </a:stretch>
        </p:blipFill>
        <p:spPr>
          <a:xfrm>
            <a:off x="4267200" y="2338326"/>
            <a:ext cx="1828800" cy="1828800"/>
          </a:xfrm>
          <a:prstGeom prst="rect">
            <a:avLst/>
          </a:prstGeom>
        </p:spPr>
      </p:pic>
      <p:pic>
        <p:nvPicPr>
          <p:cNvPr id="15" name="Picture 14">
            <a:extLst>
              <a:ext uri="{FF2B5EF4-FFF2-40B4-BE49-F238E27FC236}">
                <a16:creationId xmlns:a16="http://schemas.microsoft.com/office/drawing/2014/main" id="{6E9BE1A9-9D77-F70B-9928-5DB1DCE93FBD}"/>
              </a:ext>
            </a:extLst>
          </p:cNvPr>
          <p:cNvPicPr>
            <a:picLocks noChangeAspect="1"/>
          </p:cNvPicPr>
          <p:nvPr/>
        </p:nvPicPr>
        <p:blipFill rotWithShape="1">
          <a:blip r:embed="rId5"/>
          <a:srcRect l="9567" r="9567"/>
          <a:stretch>
            <a:fillRect/>
          </a:stretch>
        </p:blipFill>
        <p:spPr>
          <a:xfrm>
            <a:off x="6229359" y="2338326"/>
            <a:ext cx="1828800" cy="1828800"/>
          </a:xfrm>
          <a:prstGeom prst="rect">
            <a:avLst/>
          </a:prstGeom>
        </p:spPr>
      </p:pic>
      <p:pic>
        <p:nvPicPr>
          <p:cNvPr id="10" name="Picture 9">
            <a:extLst>
              <a:ext uri="{FF2B5EF4-FFF2-40B4-BE49-F238E27FC236}">
                <a16:creationId xmlns:a16="http://schemas.microsoft.com/office/drawing/2014/main" id="{5B79E5DA-6112-8BA2-54E5-C4716101DFD5}"/>
              </a:ext>
            </a:extLst>
          </p:cNvPr>
          <p:cNvPicPr>
            <a:picLocks noChangeAspect="1"/>
          </p:cNvPicPr>
          <p:nvPr/>
        </p:nvPicPr>
        <p:blipFill rotWithShape="1">
          <a:blip r:embed="rId6"/>
          <a:srcRect l="8994" r="8994"/>
          <a:stretch>
            <a:fillRect/>
          </a:stretch>
        </p:blipFill>
        <p:spPr>
          <a:xfrm>
            <a:off x="1106091" y="5464778"/>
            <a:ext cx="712901" cy="712901"/>
          </a:xfrm>
          <a:prstGeom prst="rect">
            <a:avLst/>
          </a:prstGeom>
        </p:spPr>
      </p:pic>
      <p:sp>
        <p:nvSpPr>
          <p:cNvPr id="4" name="Speech Bubble: Rectangle 3">
            <a:extLst>
              <a:ext uri="{FF2B5EF4-FFF2-40B4-BE49-F238E27FC236}">
                <a16:creationId xmlns:a16="http://schemas.microsoft.com/office/drawing/2014/main" id="{DC18BB96-297F-83EE-BCBD-85326C3DB878}"/>
              </a:ext>
            </a:extLst>
          </p:cNvPr>
          <p:cNvSpPr/>
          <p:nvPr/>
        </p:nvSpPr>
        <p:spPr>
          <a:xfrm>
            <a:off x="12686960" y="4353385"/>
            <a:ext cx="4035552" cy="1724953"/>
          </a:xfrm>
          <a:prstGeom prst="wedgeRectCallout">
            <a:avLst>
              <a:gd name="adj1" fmla="val -56280"/>
              <a:gd name="adj2" fmla="val -983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en-US" altLang="ja-JP" dirty="0" err="1">
                <a:latin typeface="Arial" panose="020B0604020202020204" pitchFamily="34" charset="0"/>
              </a:rPr>
              <a:t>Có</a:t>
            </a:r>
            <a:r>
              <a:rPr kumimoji="1" lang="en-US" altLang="ja-JP" dirty="0">
                <a:latin typeface="Arial" panose="020B0604020202020204" pitchFamily="34" charset="0"/>
              </a:rPr>
              <a:t> </a:t>
            </a:r>
            <a:r>
              <a:rPr kumimoji="1" lang="en-US" altLang="ja-JP" dirty="0" err="1">
                <a:latin typeface="Arial" panose="020B0604020202020204" pitchFamily="34" charset="0"/>
              </a:rPr>
              <a:t>khó</a:t>
            </a:r>
            <a:r>
              <a:rPr kumimoji="1" lang="en-US" altLang="ja-JP" dirty="0">
                <a:latin typeface="Arial" panose="020B0604020202020204" pitchFamily="34" charset="0"/>
              </a:rPr>
              <a:t> </a:t>
            </a:r>
            <a:r>
              <a:rPr kumimoji="1" lang="en-US" altLang="ja-JP" dirty="0" err="1">
                <a:latin typeface="Arial" panose="020B0604020202020204" pitchFamily="34" charset="0"/>
              </a:rPr>
              <a:t>khăn</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và</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nào</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a:t>
            </a:r>
            <a:r>
              <a:rPr kumimoji="1" lang="en-US" altLang="ja-JP" dirty="0" err="1">
                <a:latin typeface="Arial" panose="020B0604020202020204" pitchFamily="34" charset="0"/>
              </a:rPr>
              <a:t>giai</a:t>
            </a:r>
            <a:r>
              <a:rPr kumimoji="1" lang="en-US" altLang="ja-JP" dirty="0">
                <a:latin typeface="Arial" panose="020B0604020202020204" pitchFamily="34" charset="0"/>
              </a:rPr>
              <a:t> </a:t>
            </a:r>
            <a:r>
              <a:rPr kumimoji="1" lang="en-US" altLang="ja-JP" dirty="0" err="1">
                <a:latin typeface="Arial" panose="020B0604020202020204" pitchFamily="34" charset="0"/>
              </a:rPr>
              <a:t>đoạn</a:t>
            </a:r>
            <a:r>
              <a:rPr kumimoji="1" lang="en-US" altLang="ja-JP" dirty="0">
                <a:latin typeface="Arial" panose="020B0604020202020204" pitchFamily="34" charset="0"/>
              </a:rPr>
              <a:t> </a:t>
            </a:r>
            <a:r>
              <a:rPr kumimoji="1" lang="en-US" altLang="ja-JP" dirty="0" err="1">
                <a:latin typeface="Arial" panose="020B0604020202020204" pitchFamily="34" charset="0"/>
              </a:rPr>
              <a:t>này</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Đã</a:t>
            </a:r>
            <a:r>
              <a:rPr kumimoji="1" lang="en-US" altLang="ja-JP" dirty="0">
                <a:latin typeface="Arial" panose="020B0604020202020204" pitchFamily="34" charset="0"/>
              </a:rPr>
              <a:t> </a:t>
            </a:r>
            <a:r>
              <a:rPr kumimoji="1" lang="en-US" altLang="ja-JP" dirty="0" err="1">
                <a:latin typeface="Arial" panose="020B0604020202020204" pitchFamily="34" charset="0"/>
              </a:rPr>
              <a:t>rút</a:t>
            </a:r>
            <a:r>
              <a:rPr kumimoji="1" lang="en-US" altLang="ja-JP" dirty="0">
                <a:latin typeface="Arial" panose="020B0604020202020204" pitchFamily="34" charset="0"/>
              </a:rPr>
              <a:t> </a:t>
            </a:r>
            <a:r>
              <a:rPr kumimoji="1" lang="en-US" altLang="ja-JP" dirty="0" err="1">
                <a:latin typeface="Arial" panose="020B0604020202020204" pitchFamily="34" charset="0"/>
              </a:rPr>
              <a:t>ra</a:t>
            </a:r>
            <a:r>
              <a:rPr kumimoji="1" lang="en-US" altLang="ja-JP" dirty="0">
                <a:latin typeface="Arial" panose="020B0604020202020204" pitchFamily="34" charset="0"/>
              </a:rPr>
              <a:t> </a:t>
            </a:r>
            <a:r>
              <a:rPr kumimoji="1" lang="en-US" altLang="ja-JP" dirty="0" err="1">
                <a:latin typeface="Arial" panose="020B0604020202020204" pitchFamily="34" charset="0"/>
              </a:rPr>
              <a:t>được</a:t>
            </a:r>
            <a:r>
              <a:rPr kumimoji="1" lang="en-US" altLang="ja-JP" dirty="0">
                <a:latin typeface="Arial" panose="020B0604020202020204" pitchFamily="34" charset="0"/>
              </a:rPr>
              <a:t> </a:t>
            </a:r>
            <a:r>
              <a:rPr kumimoji="1" lang="en-US" altLang="ja-JP" dirty="0" err="1">
                <a:latin typeface="Arial" panose="020B0604020202020204" pitchFamily="34" charset="0"/>
              </a:rPr>
              <a:t>kinh</a:t>
            </a:r>
            <a:r>
              <a:rPr kumimoji="1" lang="en-US" altLang="ja-JP" dirty="0">
                <a:latin typeface="Arial" panose="020B0604020202020204" pitchFamily="34" charset="0"/>
              </a:rPr>
              <a:t> </a:t>
            </a:r>
            <a:r>
              <a:rPr kumimoji="1" lang="en-US" altLang="ja-JP" dirty="0" err="1">
                <a:latin typeface="Arial" panose="020B0604020202020204" pitchFamily="34" charset="0"/>
              </a:rPr>
              <a:t>nghiệm</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Nếu</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lần</a:t>
            </a:r>
            <a:r>
              <a:rPr kumimoji="1" lang="en-US" altLang="ja-JP" dirty="0">
                <a:latin typeface="Arial" panose="020B0604020202020204" pitchFamily="34" charset="0"/>
              </a:rPr>
              <a:t> </a:t>
            </a:r>
            <a:r>
              <a:rPr kumimoji="1" lang="en-US" altLang="ja-JP" dirty="0" err="1">
                <a:latin typeface="Arial" panose="020B0604020202020204" pitchFamily="34" charset="0"/>
              </a:rPr>
              <a:t>sau</a:t>
            </a:r>
            <a:r>
              <a:rPr kumimoji="1" lang="en-US" altLang="ja-JP" dirty="0">
                <a:latin typeface="Arial" panose="020B0604020202020204" pitchFamily="34" charset="0"/>
              </a:rPr>
              <a:t> </a:t>
            </a:r>
            <a:r>
              <a:rPr kumimoji="1" lang="en-US" altLang="ja-JP" dirty="0" err="1">
                <a:latin typeface="Arial" panose="020B0604020202020204" pitchFamily="34" charset="0"/>
              </a:rPr>
              <a:t>thì</a:t>
            </a:r>
            <a:r>
              <a:rPr kumimoji="1" lang="en-US" altLang="ja-JP" dirty="0">
                <a:latin typeface="Arial" panose="020B0604020202020204" pitchFamily="34" charset="0"/>
              </a:rPr>
              <a:t> </a:t>
            </a:r>
            <a:r>
              <a:rPr kumimoji="1" lang="en-US" altLang="ja-JP" dirty="0" err="1">
                <a:latin typeface="Arial" panose="020B0604020202020204" pitchFamily="34" charset="0"/>
              </a:rPr>
              <a:t>phương</a:t>
            </a:r>
            <a:r>
              <a:rPr kumimoji="1" lang="en-US" altLang="ja-JP" dirty="0">
                <a:latin typeface="Arial" panose="020B0604020202020204" pitchFamily="34" charset="0"/>
              </a:rPr>
              <a:t> </a:t>
            </a:r>
            <a:r>
              <a:rPr kumimoji="1" lang="en-US" altLang="ja-JP" dirty="0" err="1">
                <a:latin typeface="Arial" panose="020B0604020202020204" pitchFamily="34" charset="0"/>
              </a:rPr>
              <a:t>án</a:t>
            </a:r>
            <a:r>
              <a:rPr kumimoji="1" lang="en-US" altLang="ja-JP" dirty="0">
                <a:latin typeface="Arial" panose="020B0604020202020204" pitchFamily="34" charset="0"/>
              </a:rPr>
              <a:t> </a:t>
            </a:r>
            <a:r>
              <a:rPr kumimoji="1" lang="en-US" altLang="ja-JP" dirty="0" err="1">
                <a:latin typeface="Arial" panose="020B0604020202020204" pitchFamily="34" charset="0"/>
              </a:rPr>
              <a:t>giải</a:t>
            </a:r>
            <a:r>
              <a:rPr kumimoji="1" lang="en-US" altLang="ja-JP" dirty="0">
                <a:latin typeface="Arial" panose="020B0604020202020204" pitchFamily="34" charset="0"/>
              </a:rPr>
              <a:t> </a:t>
            </a:r>
            <a:r>
              <a:rPr kumimoji="1" lang="en-US" altLang="ja-JP" dirty="0" err="1">
                <a:latin typeface="Arial" panose="020B0604020202020204" pitchFamily="34" charset="0"/>
              </a:rPr>
              <a:t>quyết</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làm</a:t>
            </a:r>
            <a:r>
              <a:rPr kumimoji="1" lang="en-US" altLang="ja-JP" dirty="0">
                <a:latin typeface="Arial" panose="020B0604020202020204" pitchFamily="34" charset="0"/>
              </a:rPr>
              <a:t> </a:t>
            </a:r>
            <a:r>
              <a:rPr kumimoji="1" lang="en-US" altLang="ja-JP" dirty="0" err="1">
                <a:latin typeface="Arial" panose="020B0604020202020204" pitchFamily="34" charset="0"/>
              </a:rPr>
              <a:t>ntn</a:t>
            </a:r>
            <a:r>
              <a:rPr kumimoji="1" lang="en-US" altLang="ja-JP" dirty="0">
                <a:latin typeface="Arial" panose="020B0604020202020204" pitchFamily="34" charset="0"/>
              </a:rPr>
              <a:t> để </a:t>
            </a:r>
            <a:r>
              <a:rPr kumimoji="1" lang="en-US" altLang="ja-JP" dirty="0" err="1">
                <a:latin typeface="Arial" panose="020B0604020202020204" pitchFamily="34" charset="0"/>
              </a:rPr>
              <a:t>không</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lại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trên</a:t>
            </a:r>
            <a:r>
              <a:rPr kumimoji="1" lang="en-US" altLang="ja-JP" dirty="0">
                <a:latin typeface="Arial" panose="020B0604020202020204" pitchFamily="34" charset="0"/>
              </a:rPr>
              <a:t>?</a:t>
            </a:r>
            <a:endParaRPr kumimoji="1" lang="ja-JP" altLang="en-US" dirty="0">
              <a:latin typeface="Arial" panose="020B0604020202020204" pitchFamily="34" charset="0"/>
            </a:endParaRPr>
          </a:p>
        </p:txBody>
      </p:sp>
      <p:sp>
        <p:nvSpPr>
          <p:cNvPr id="6" name="Date Placeholder 5">
            <a:extLst>
              <a:ext uri="{FF2B5EF4-FFF2-40B4-BE49-F238E27FC236}">
                <a16:creationId xmlns:a16="http://schemas.microsoft.com/office/drawing/2014/main" id="{734699E3-4D73-6DF1-9ED4-B96BC5D859C0}"/>
              </a:ext>
            </a:extLst>
          </p:cNvPr>
          <p:cNvSpPr>
            <a:spLocks noGrp="1"/>
          </p:cNvSpPr>
          <p:nvPr>
            <p:ph type="dt" sz="half" idx="10"/>
          </p:nvPr>
        </p:nvSpPr>
        <p:spPr/>
        <p:txBody>
          <a:bodyPr/>
          <a:lstStyle/>
          <a:p>
            <a:fld id="{875DA4EC-24C5-451B-AA5E-754B72ECECB3}" type="datetime9">
              <a:rPr lang="en-US" smtClean="0"/>
              <a:t>1/16/2026 5:00:43 PM</a:t>
            </a:fld>
            <a:endParaRPr lang="en-US"/>
          </a:p>
        </p:txBody>
      </p:sp>
      <p:sp>
        <p:nvSpPr>
          <p:cNvPr id="8" name="Footer Placeholder 7">
            <a:extLst>
              <a:ext uri="{FF2B5EF4-FFF2-40B4-BE49-F238E27FC236}">
                <a16:creationId xmlns:a16="http://schemas.microsoft.com/office/drawing/2014/main" id="{7998059D-6104-02A5-ECAF-B09D44034878}"/>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19F91A96-D324-39B7-6C92-DC9985C3CD1E}"/>
              </a:ext>
            </a:extLst>
          </p:cNvPr>
          <p:cNvSpPr>
            <a:spLocks noGrp="1"/>
          </p:cNvSpPr>
          <p:nvPr>
            <p:ph type="sldNum" sz="quarter" idx="12"/>
          </p:nvPr>
        </p:nvSpPr>
        <p:spPr/>
        <p:txBody>
          <a:bodyPr/>
          <a:lstStyle/>
          <a:p>
            <a:fld id="{81097CE2-82D9-4ED5-9F0C-F9C654B904AA}" type="slidenum">
              <a:rPr lang="en-US" smtClean="0"/>
              <a:t>11</a:t>
            </a:fld>
            <a:endParaRPr lang="en-US" dirty="0"/>
          </a:p>
        </p:txBody>
      </p:sp>
      <p:sp>
        <p:nvSpPr>
          <p:cNvPr id="12" name="TextBox 11">
            <a:extLst>
              <a:ext uri="{FF2B5EF4-FFF2-40B4-BE49-F238E27FC236}">
                <a16:creationId xmlns:a16="http://schemas.microsoft.com/office/drawing/2014/main" id="{BE9A23C9-C46D-064C-1BE0-504A1A486A2C}"/>
              </a:ext>
            </a:extLst>
          </p:cNvPr>
          <p:cNvSpPr txBox="1"/>
          <p:nvPr/>
        </p:nvSpPr>
        <p:spPr>
          <a:xfrm>
            <a:off x="1814189" y="5483930"/>
            <a:ext cx="1619341"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đo</a:t>
            </a:r>
            <a:r>
              <a:rPr lang="en-US" dirty="0">
                <a:latin typeface="Arial" panose="020B0604020202020204" pitchFamily="34" charset="0"/>
              </a:rPr>
              <a:t> </a:t>
            </a:r>
            <a:r>
              <a:rPr lang="en-US" dirty="0" err="1">
                <a:latin typeface="Arial" panose="020B0604020202020204" pitchFamily="34" charset="0"/>
              </a:rPr>
              <a:t>góc</a:t>
            </a:r>
            <a:r>
              <a:rPr lang="en-US" dirty="0">
                <a:latin typeface="Arial" panose="020B0604020202020204" pitchFamily="34" charset="0"/>
              </a:rPr>
              <a:t> ADXL362</a:t>
            </a:r>
          </a:p>
        </p:txBody>
      </p:sp>
      <p:sp>
        <p:nvSpPr>
          <p:cNvPr id="16" name="Rectangle 15">
            <a:extLst>
              <a:ext uri="{FF2B5EF4-FFF2-40B4-BE49-F238E27FC236}">
                <a16:creationId xmlns:a16="http://schemas.microsoft.com/office/drawing/2014/main" id="{FCCF7B1A-E7A9-3DE9-0680-DD037F2D28A8}"/>
              </a:ext>
            </a:extLst>
          </p:cNvPr>
          <p:cNvSpPr/>
          <p:nvPr/>
        </p:nvSpPr>
        <p:spPr>
          <a:xfrm>
            <a:off x="8286750" y="4629150"/>
            <a:ext cx="3438525" cy="1548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400" dirty="0">
                <a:solidFill>
                  <a:schemeClr val="tx1"/>
                </a:solidFill>
              </a:rPr>
              <a:t>Note: Các giá trị hiển thị được theo góc X, Y, Z, 2 góc X và Y hiển thị được từ 0 đến 360 độ, và được tính toán phụ thuộc theo tọa độ của góc Z. Vì vậy nên góc Z sẽ hiển thị từ -90 đến 90 độ</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và</a:t>
            </a:r>
            <a:r>
              <a:rPr lang="en-US" sz="1400" dirty="0">
                <a:solidFill>
                  <a:schemeClr val="tx1"/>
                </a:solidFill>
                <a:latin typeface="Arial" panose="020B0604020202020204" pitchFamily="34" charset="0"/>
                <a:cs typeface="Arial" panose="020B0604020202020204" pitchFamily="34" charset="0"/>
              </a:rPr>
              <a:t> do </a:t>
            </a:r>
            <a:r>
              <a:rPr lang="en-US" sz="1400" dirty="0" err="1">
                <a:solidFill>
                  <a:schemeClr val="tx1"/>
                </a:solidFill>
                <a:latin typeface="Arial" panose="020B0604020202020204" pitchFamily="34" charset="0"/>
                <a:cs typeface="Arial" panose="020B0604020202020204" pitchFamily="34" charset="0"/>
              </a:rPr>
              <a:t>cảm</a:t>
            </a:r>
            <a:r>
              <a:rPr lang="en-US" sz="1400" dirty="0">
                <a:solidFill>
                  <a:schemeClr val="tx1"/>
                </a:solidFill>
                <a:latin typeface="Arial" panose="020B0604020202020204" pitchFamily="34" charset="0"/>
                <a:cs typeface="Arial" panose="020B0604020202020204" pitchFamily="34" charset="0"/>
              </a:rPr>
              <a:t> biến </a:t>
            </a:r>
            <a:r>
              <a:rPr lang="en-US" sz="1400" dirty="0" err="1">
                <a:solidFill>
                  <a:schemeClr val="tx1"/>
                </a:solidFill>
                <a:latin typeface="Arial" panose="020B0604020202020204" pitchFamily="34" charset="0"/>
                <a:cs typeface="Arial" panose="020B0604020202020204" pitchFamily="34" charset="0"/>
              </a:rPr>
              <a:t>đặt</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ngược</a:t>
            </a:r>
            <a:r>
              <a:rPr lang="en-US" sz="1400" dirty="0">
                <a:solidFill>
                  <a:schemeClr val="tx1"/>
                </a:solidFill>
                <a:latin typeface="Arial" panose="020B0604020202020204" pitchFamily="34" charset="0"/>
                <a:cs typeface="Arial" panose="020B0604020202020204" pitchFamily="34" charset="0"/>
              </a:rPr>
              <a:t> so </a:t>
            </a:r>
            <a:r>
              <a:rPr lang="en-US" sz="1400" dirty="0" err="1">
                <a:solidFill>
                  <a:schemeClr val="tx1"/>
                </a:solidFill>
                <a:latin typeface="Arial" panose="020B0604020202020204" pitchFamily="34" charset="0"/>
                <a:cs typeface="Arial" panose="020B0604020202020204" pitchFamily="34" charset="0"/>
              </a:rPr>
              <a:t>với</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bo</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nên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góc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sẽ</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hiển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thị</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khác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bình</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thường</a:t>
            </a:r>
            <a:endParaRPr lang="vi-VN"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97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385B-AFE0-E3FB-97ED-4E2119D31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F92BF-FCB2-D351-A465-40E58EC83C9D}"/>
              </a:ext>
            </a:extLst>
          </p:cNvPr>
          <p:cNvSpPr>
            <a:spLocks noGrp="1"/>
          </p:cNvSpPr>
          <p:nvPr>
            <p:ph type="title"/>
          </p:nvPr>
        </p:nvSpPr>
        <p:spPr>
          <a:xfrm>
            <a:off x="146304" y="195163"/>
            <a:ext cx="11868148" cy="702303"/>
          </a:xfrm>
        </p:spPr>
        <p:txBody>
          <a:bodyPr>
            <a:normAutofit fontScale="90000"/>
          </a:bodyPr>
          <a:lstStyle/>
          <a:p>
            <a:r>
              <a:rPr lang="en-US" sz="3600" b="1" dirty="0"/>
              <a:t>2.3 Hiển </a:t>
            </a:r>
            <a:r>
              <a:rPr lang="en-US" sz="3600" b="1" dirty="0" err="1"/>
              <a:t>thị</a:t>
            </a:r>
            <a:r>
              <a:rPr lang="en-US" sz="3600" b="1" dirty="0"/>
              <a:t> </a:t>
            </a:r>
            <a:r>
              <a:rPr lang="en-US" sz="3600" b="1" dirty="0" err="1"/>
              <a:t>góc</a:t>
            </a:r>
            <a:r>
              <a:rPr lang="en-US" sz="3600" b="1" dirty="0"/>
              <a:t> </a:t>
            </a:r>
            <a:r>
              <a:rPr lang="en-US" sz="3600" b="1" dirty="0" err="1"/>
              <a:t>xoay</a:t>
            </a:r>
            <a:r>
              <a:rPr lang="en-US" sz="3600" b="1" dirty="0"/>
              <a:t>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ADXL362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SPI</a:t>
            </a:r>
            <a:endParaRPr lang="en-US" sz="3600" dirty="0"/>
          </a:p>
        </p:txBody>
      </p:sp>
      <p:sp>
        <p:nvSpPr>
          <p:cNvPr id="4" name="Date Placeholder 3">
            <a:extLst>
              <a:ext uri="{FF2B5EF4-FFF2-40B4-BE49-F238E27FC236}">
                <a16:creationId xmlns:a16="http://schemas.microsoft.com/office/drawing/2014/main" id="{8B20044C-B86A-F171-3411-D26101478E29}"/>
              </a:ext>
            </a:extLst>
          </p:cNvPr>
          <p:cNvSpPr>
            <a:spLocks noGrp="1"/>
          </p:cNvSpPr>
          <p:nvPr>
            <p:ph type="dt" sz="half" idx="10"/>
          </p:nvPr>
        </p:nvSpPr>
        <p:spPr/>
        <p:txBody>
          <a:bodyPr/>
          <a:lstStyle/>
          <a:p>
            <a:fld id="{17773667-B221-4453-9922-82687717244F}" type="datetime9">
              <a:rPr lang="en-US" smtClean="0"/>
              <a:t>1/16/2026 5:00:43 PM</a:t>
            </a:fld>
            <a:endParaRPr lang="en-US"/>
          </a:p>
        </p:txBody>
      </p:sp>
      <p:sp>
        <p:nvSpPr>
          <p:cNvPr id="6" name="Footer Placeholder 5">
            <a:extLst>
              <a:ext uri="{FF2B5EF4-FFF2-40B4-BE49-F238E27FC236}">
                <a16:creationId xmlns:a16="http://schemas.microsoft.com/office/drawing/2014/main" id="{5D56677A-F90C-B877-8114-63440B15C318}"/>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8E52306B-6969-6FF5-E41A-7703499B1038}"/>
              </a:ext>
            </a:extLst>
          </p:cNvPr>
          <p:cNvSpPr>
            <a:spLocks noGrp="1"/>
          </p:cNvSpPr>
          <p:nvPr>
            <p:ph type="sldNum" sz="quarter" idx="12"/>
          </p:nvPr>
        </p:nvSpPr>
        <p:spPr/>
        <p:txBody>
          <a:bodyPr/>
          <a:lstStyle/>
          <a:p>
            <a:fld id="{81097CE2-82D9-4ED5-9F0C-F9C654B904AA}" type="slidenum">
              <a:rPr lang="en-US" smtClean="0"/>
              <a:t>12</a:t>
            </a:fld>
            <a:endParaRPr lang="en-US" dirty="0"/>
          </a:p>
        </p:txBody>
      </p:sp>
      <p:graphicFrame>
        <p:nvGraphicFramePr>
          <p:cNvPr id="7" name="Table 6">
            <a:extLst>
              <a:ext uri="{FF2B5EF4-FFF2-40B4-BE49-F238E27FC236}">
                <a16:creationId xmlns:a16="http://schemas.microsoft.com/office/drawing/2014/main" id="{DE5FA6FB-7C3C-6929-5255-22B36F294DA6}"/>
              </a:ext>
            </a:extLst>
          </p:cNvPr>
          <p:cNvGraphicFramePr>
            <a:graphicFrameLocks noGrp="1"/>
          </p:cNvGraphicFramePr>
          <p:nvPr>
            <p:extLst>
              <p:ext uri="{D42A27DB-BD31-4B8C-83A1-F6EECF244321}">
                <p14:modId xmlns:p14="http://schemas.microsoft.com/office/powerpoint/2010/main" val="3743903754"/>
              </p:ext>
            </p:extLst>
          </p:nvPr>
        </p:nvGraphicFramePr>
        <p:xfrm>
          <a:off x="710665" y="897466"/>
          <a:ext cx="10770669" cy="4465488"/>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lượng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chứa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sẵn</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dùng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pháp</a:t>
                      </a:r>
                      <a:r>
                        <a:rPr lang="en-US" sz="1400" dirty="0">
                          <a:latin typeface="Arial" panose="020B0604020202020204" pitchFamily="34" charset="0"/>
                          <a:cs typeface="Arial" panose="020B0604020202020204" pitchFamily="34" charset="0"/>
                        </a:rPr>
                        <a:t> CORDIC để </a:t>
                      </a:r>
                      <a:r>
                        <a:rPr lang="en-US" sz="1400" dirty="0" err="1">
                          <a:latin typeface="Arial" panose="020B0604020202020204" pitchFamily="34" charset="0"/>
                          <a:cs typeface="Arial" panose="020B0604020202020204" pitchFamily="34" charset="0"/>
                        </a:rPr>
                        <a:t>tính</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IP CORDIC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46023793"/>
                  </a:ext>
                </a:extLst>
              </a:tr>
              <a:tr h="475252">
                <a:tc rowSpan="2">
                  <a:txBody>
                    <a:bodyPr/>
                    <a:lstStyle/>
                    <a:p>
                      <a:pPr algn="ct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gây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lệch</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bằng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chúng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tránh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vMerge="1">
                  <a:txBody>
                    <a:bodyPr/>
                    <a:lstStyle/>
                    <a:p>
                      <a:endParaRPr lang="en-US"/>
                    </a:p>
                  </a:txBody>
                  <a:tcPr/>
                </a:tc>
                <a:tc>
                  <a:txBody>
                    <a:bodyPr/>
                    <a:lstStyle/>
                    <a:p>
                      <a:pPr algn="ctr"/>
                      <a:r>
                        <a:rPr lang="en-US" sz="1400" dirty="0">
                          <a:latin typeface="Arial" panose="020B0604020202020204" pitchFamily="34" charset="0"/>
                          <a:cs typeface="Arial" panose="020B0604020202020204" pitchFamily="34" charset="0"/>
                        </a:rPr>
                        <a:t>Tham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anh</a:t>
                      </a:r>
                      <a:r>
                        <a:rPr lang="en-US" sz="1400" dirty="0">
                          <a:latin typeface="Arial" panose="020B0604020202020204" pitchFamily="34" charset="0"/>
                          <a:cs typeface="Arial" panose="020B0604020202020204" pitchFamily="34" charset="0"/>
                        </a:rPr>
                        <a:t> Tuấn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tham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con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 </a:t>
                      </a:r>
                      <a:r>
                        <a:rPr lang="en-US" sz="1400" dirty="0" err="1">
                          <a:latin typeface="Arial" panose="020B0604020202020204" pitchFamily="34" charset="0"/>
                          <a:cs typeface="Arial" panose="020B0604020202020204" pitchFamily="34" charset="0"/>
                        </a:rPr>
                        <a:t>đều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nhạy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nhau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18587224"/>
                  </a:ext>
                </a:extLst>
              </a:tr>
              <a:tr h="475252">
                <a:tc rowSpan="2">
                  <a:txBody>
                    <a:bodyPr/>
                    <a:lstStyle/>
                    <a:p>
                      <a:pPr algn="ctr"/>
                      <a:r>
                        <a:rPr lang="en-US" sz="1400" dirty="0">
                          <a:latin typeface="Arial" panose="020B0604020202020204" pitchFamily="34" charset="0"/>
                          <a:cs typeface="Arial" panose="020B0604020202020204" pitchFamily="34" charset="0"/>
                        </a:rPr>
                        <a:t>Các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-90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90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hệ</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phụ</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thuộc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dễ</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do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hướng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âm</a:t>
                      </a:r>
                      <a:r>
                        <a:rPr lang="en-US" sz="1400" dirty="0">
                          <a:latin typeface="Arial" panose="020B0604020202020204" pitchFamily="34" charset="0"/>
                          <a:cs typeface="Arial" panose="020B0604020202020204" pitchFamily="34" charset="0"/>
                        </a:rPr>
                        <a:t> hay </a:t>
                      </a:r>
                      <a:r>
                        <a:rPr lang="en-US" sz="1400" dirty="0" err="1">
                          <a:latin typeface="Arial" panose="020B0604020202020204" pitchFamily="34" charset="0"/>
                          <a:cs typeface="Arial" panose="020B0604020202020204" pitchFamily="34" charset="0"/>
                        </a:rPr>
                        <a:t>dương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3808276"/>
                  </a:ext>
                </a:extLst>
              </a:tr>
            </a:tbl>
          </a:graphicData>
        </a:graphic>
      </p:graphicFrame>
    </p:spTree>
    <p:extLst>
      <p:ext uri="{BB962C8B-B14F-4D97-AF65-F5344CB8AC3E}">
        <p14:creationId xmlns:p14="http://schemas.microsoft.com/office/powerpoint/2010/main" val="3036837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B686-4D11-03E9-6DDA-0D4C0F5E09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B1835-3B1F-ABB8-2E33-5337B69AF160}"/>
              </a:ext>
            </a:extLst>
          </p:cNvPr>
          <p:cNvSpPr>
            <a:spLocks noGrp="1"/>
          </p:cNvSpPr>
          <p:nvPr>
            <p:ph idx="1"/>
          </p:nvPr>
        </p:nvSpPr>
        <p:spPr/>
        <p:txBody>
          <a:bodyPr>
            <a:normAutofit/>
          </a:bodyPr>
          <a:lstStyle/>
          <a:p>
            <a:pPr algn="ctr"/>
            <a:r>
              <a:rPr lang="en-US" sz="4000" b="1" dirty="0"/>
              <a:t>3. </a:t>
            </a:r>
            <a:r>
              <a:rPr lang="en-US" sz="4000" b="1" dirty="0" err="1"/>
              <a:t>Vấn</a:t>
            </a:r>
            <a:r>
              <a:rPr lang="en-US" sz="4000" b="1" dirty="0"/>
              <a:t> </a:t>
            </a:r>
            <a:r>
              <a:rPr lang="en-US" sz="4000" b="1" dirty="0" err="1"/>
              <a:t>đề</a:t>
            </a:r>
            <a:r>
              <a:rPr lang="en-US" sz="4000" b="1" dirty="0"/>
              <a:t> </a:t>
            </a:r>
            <a:r>
              <a:rPr lang="en-US" sz="4000" b="1" dirty="0" err="1"/>
              <a:t>gặp</a:t>
            </a:r>
            <a:r>
              <a:rPr lang="en-US" sz="4000" b="1" dirty="0"/>
              <a:t> </a:t>
            </a:r>
            <a:r>
              <a:rPr lang="en-US" sz="4000" b="1" dirty="0" err="1"/>
              <a:t>phải</a:t>
            </a:r>
            <a:r>
              <a:rPr lang="en-US" sz="4000" b="1" dirty="0"/>
              <a:t> </a:t>
            </a:r>
            <a:r>
              <a:rPr lang="en-US" sz="4000" b="1" dirty="0" err="1"/>
              <a:t>và</a:t>
            </a:r>
            <a:r>
              <a:rPr lang="en-US" sz="4000" b="1" dirty="0"/>
              <a:t> </a:t>
            </a:r>
            <a:r>
              <a:rPr lang="en-US" sz="4000" b="1" dirty="0" err="1"/>
              <a:t>cách</a:t>
            </a:r>
            <a:r>
              <a:rPr lang="en-US" sz="4000" b="1" dirty="0"/>
              <a:t> </a:t>
            </a:r>
            <a:r>
              <a:rPr lang="en-US" sz="4000" b="1" dirty="0" err="1"/>
              <a:t>khắc</a:t>
            </a:r>
            <a:r>
              <a:rPr lang="en-US" sz="4000" b="1" dirty="0"/>
              <a:t> </a:t>
            </a:r>
            <a:r>
              <a:rPr lang="en-US" sz="4000" b="1" dirty="0" err="1"/>
              <a:t>phục</a:t>
            </a:r>
            <a:endParaRPr lang="en-US" sz="4000" b="1" dirty="0"/>
          </a:p>
        </p:txBody>
      </p:sp>
      <p:sp>
        <p:nvSpPr>
          <p:cNvPr id="2" name="Date Placeholder 1">
            <a:extLst>
              <a:ext uri="{FF2B5EF4-FFF2-40B4-BE49-F238E27FC236}">
                <a16:creationId xmlns:a16="http://schemas.microsoft.com/office/drawing/2014/main" id="{40A87141-3075-D1E9-5ED4-D61CECF699FD}"/>
              </a:ext>
            </a:extLst>
          </p:cNvPr>
          <p:cNvSpPr>
            <a:spLocks noGrp="1"/>
          </p:cNvSpPr>
          <p:nvPr>
            <p:ph type="dt" sz="half" idx="10"/>
          </p:nvPr>
        </p:nvSpPr>
        <p:spPr/>
        <p:txBody>
          <a:bodyPr/>
          <a:lstStyle/>
          <a:p>
            <a:fld id="{4539B42E-1DA9-4836-AF1A-482AFA3C457B}" type="datetime9">
              <a:rPr lang="en-US" smtClean="0"/>
              <a:t>1/16/2026 5:00:43 PM</a:t>
            </a:fld>
            <a:endParaRPr lang="en-US"/>
          </a:p>
        </p:txBody>
      </p:sp>
      <p:sp>
        <p:nvSpPr>
          <p:cNvPr id="4" name="Footer Placeholder 3">
            <a:extLst>
              <a:ext uri="{FF2B5EF4-FFF2-40B4-BE49-F238E27FC236}">
                <a16:creationId xmlns:a16="http://schemas.microsoft.com/office/drawing/2014/main" id="{55D4C417-01E0-47AF-17E3-09E44BDFE4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96EBF0C-A141-0F6F-AB5B-F9F300232001}"/>
              </a:ext>
            </a:extLst>
          </p:cNvPr>
          <p:cNvSpPr>
            <a:spLocks noGrp="1"/>
          </p:cNvSpPr>
          <p:nvPr>
            <p:ph type="sldNum" sz="quarter" idx="12"/>
          </p:nvPr>
        </p:nvSpPr>
        <p:spPr/>
        <p:txBody>
          <a:bodyPr/>
          <a:lstStyle/>
          <a:p>
            <a:fld id="{81097CE2-82D9-4ED5-9F0C-F9C654B904AA}" type="slidenum">
              <a:rPr lang="en-US" smtClean="0"/>
              <a:t>13</a:t>
            </a:fld>
            <a:endParaRPr lang="en-US" dirty="0"/>
          </a:p>
        </p:txBody>
      </p:sp>
    </p:spTree>
    <p:extLst>
      <p:ext uri="{BB962C8B-B14F-4D97-AF65-F5344CB8AC3E}">
        <p14:creationId xmlns:p14="http://schemas.microsoft.com/office/powerpoint/2010/main" val="933252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7D5-9002-AD3A-07F4-AED8662D9273}"/>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4" name="Date Placeholder 3">
            <a:extLst>
              <a:ext uri="{FF2B5EF4-FFF2-40B4-BE49-F238E27FC236}">
                <a16:creationId xmlns:a16="http://schemas.microsoft.com/office/drawing/2014/main" id="{71DB1D10-FED0-394D-B3C5-70A1403B85BB}"/>
              </a:ext>
            </a:extLst>
          </p:cNvPr>
          <p:cNvSpPr>
            <a:spLocks noGrp="1"/>
          </p:cNvSpPr>
          <p:nvPr>
            <p:ph type="dt" sz="half" idx="10"/>
          </p:nvPr>
        </p:nvSpPr>
        <p:spPr/>
        <p:txBody>
          <a:bodyPr/>
          <a:lstStyle/>
          <a:p>
            <a:fld id="{9BAA1B63-3E48-4549-BEF8-C051D16CB7A0}" type="datetime9">
              <a:rPr lang="en-US" smtClean="0"/>
              <a:t>1/16/2026 5:00:43 PM</a:t>
            </a:fld>
            <a:endParaRPr lang="en-US"/>
          </a:p>
        </p:txBody>
      </p:sp>
      <p:sp>
        <p:nvSpPr>
          <p:cNvPr id="6" name="Footer Placeholder 5">
            <a:extLst>
              <a:ext uri="{FF2B5EF4-FFF2-40B4-BE49-F238E27FC236}">
                <a16:creationId xmlns:a16="http://schemas.microsoft.com/office/drawing/2014/main" id="{557A1B87-37E1-57F6-D52B-A4F3A623607D}"/>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B0698538-6EDC-0FC8-747F-F73308F6D334}"/>
              </a:ext>
            </a:extLst>
          </p:cNvPr>
          <p:cNvSpPr>
            <a:spLocks noGrp="1"/>
          </p:cNvSpPr>
          <p:nvPr>
            <p:ph type="sldNum" sz="quarter" idx="12"/>
          </p:nvPr>
        </p:nvSpPr>
        <p:spPr/>
        <p:txBody>
          <a:bodyPr/>
          <a:lstStyle/>
          <a:p>
            <a:fld id="{81097CE2-82D9-4ED5-9F0C-F9C654B904AA}" type="slidenum">
              <a:rPr lang="en-US" smtClean="0"/>
              <a:t>14</a:t>
            </a:fld>
            <a:endParaRPr lang="en-US" dirty="0"/>
          </a:p>
        </p:txBody>
      </p:sp>
      <p:pic>
        <p:nvPicPr>
          <p:cNvPr id="12" name="Picture 11">
            <a:extLst>
              <a:ext uri="{FF2B5EF4-FFF2-40B4-BE49-F238E27FC236}">
                <a16:creationId xmlns:a16="http://schemas.microsoft.com/office/drawing/2014/main" id="{18657BC8-A5D9-5226-C8B8-94CAFD2F2E8E}"/>
              </a:ext>
            </a:extLst>
          </p:cNvPr>
          <p:cNvPicPr>
            <a:picLocks noChangeAspect="1"/>
          </p:cNvPicPr>
          <p:nvPr/>
        </p:nvPicPr>
        <p:blipFill>
          <a:blip r:embed="rId2"/>
          <a:stretch>
            <a:fillRect/>
          </a:stretch>
        </p:blipFill>
        <p:spPr>
          <a:xfrm>
            <a:off x="6779569" y="1414095"/>
            <a:ext cx="5182152" cy="1467236"/>
          </a:xfrm>
          <a:prstGeom prst="rect">
            <a:avLst/>
          </a:prstGeom>
        </p:spPr>
      </p:pic>
      <p:graphicFrame>
        <p:nvGraphicFramePr>
          <p:cNvPr id="5" name="Table 4">
            <a:extLst>
              <a:ext uri="{FF2B5EF4-FFF2-40B4-BE49-F238E27FC236}">
                <a16:creationId xmlns:a16="http://schemas.microsoft.com/office/drawing/2014/main" id="{DA16D3A3-8D4E-E0FB-0B32-7333778DC0C7}"/>
              </a:ext>
            </a:extLst>
          </p:cNvPr>
          <p:cNvGraphicFramePr>
            <a:graphicFrameLocks noGrp="1"/>
          </p:cNvGraphicFramePr>
          <p:nvPr>
            <p:extLst>
              <p:ext uri="{D42A27DB-BD31-4B8C-83A1-F6EECF244321}">
                <p14:modId xmlns:p14="http://schemas.microsoft.com/office/powerpoint/2010/main" val="1914450554"/>
              </p:ext>
            </p:extLst>
          </p:nvPr>
        </p:nvGraphicFramePr>
        <p:xfrm>
          <a:off x="628070" y="1049020"/>
          <a:ext cx="5753708" cy="4759960"/>
        </p:xfrm>
        <a:graphic>
          <a:graphicData uri="http://schemas.openxmlformats.org/drawingml/2006/table">
            <a:tbl>
              <a:tblPr firstRow="1" bandRow="1">
                <a:tableStyleId>{5C22544A-7EE6-4342-B048-85BDC9FD1C3A}</a:tableStyleId>
              </a:tblPr>
              <a:tblGrid>
                <a:gridCol w="1948531">
                  <a:extLst>
                    <a:ext uri="{9D8B030D-6E8A-4147-A177-3AD203B41FA5}">
                      <a16:colId xmlns:a16="http://schemas.microsoft.com/office/drawing/2014/main" val="2284897443"/>
                    </a:ext>
                  </a:extLst>
                </a:gridCol>
                <a:gridCol w="3805177">
                  <a:extLst>
                    <a:ext uri="{9D8B030D-6E8A-4147-A177-3AD203B41FA5}">
                      <a16:colId xmlns:a16="http://schemas.microsoft.com/office/drawing/2014/main" val="3086246213"/>
                    </a:ext>
                  </a:extLst>
                </a:gridCol>
              </a:tblGrid>
              <a:tr h="370840">
                <a:tc>
                  <a:txBody>
                    <a:bodyPr/>
                    <a:lstStyle/>
                    <a:p>
                      <a:pPr algn="ct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phục</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036419"/>
                  </a:ext>
                </a:extLst>
              </a:tr>
              <a:tr h="370840">
                <a:tc rowSpan="3">
                  <a:txBody>
                    <a:bodyPr/>
                    <a:lstStyle/>
                    <a:p>
                      <a:pPr algn="ctr"/>
                      <a:r>
                        <a:rPr lang="en-US" dirty="0" err="1">
                          <a:latin typeface="Arial" panose="020B0604020202020204" pitchFamily="34" charset="0"/>
                        </a:rPr>
                        <a:t>Trời</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r>
                        <a:rPr lang="en-US" dirty="0">
                          <a:latin typeface="Arial" panose="020B0604020202020204" pitchFamily="34" charset="0"/>
                        </a:rPr>
                        <a:t>, </a:t>
                      </a:r>
                      <a:r>
                        <a:rPr lang="en-US" dirty="0" err="1">
                          <a:latin typeface="Arial" panose="020B0604020202020204" pitchFamily="34" charset="0"/>
                        </a:rPr>
                        <a:t>học</a:t>
                      </a:r>
                      <a:r>
                        <a:rPr lang="en-US" dirty="0">
                          <a:latin typeface="Arial" panose="020B0604020202020204" pitchFamily="34" charset="0"/>
                        </a:rPr>
                        <a:t> </a:t>
                      </a: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vướng</a:t>
                      </a:r>
                      <a:r>
                        <a:rPr lang="en-US" dirty="0">
                          <a:latin typeface="Arial" panose="020B0604020202020204" pitchFamily="34" charset="0"/>
                        </a:rPr>
                        <a:t> </a:t>
                      </a:r>
                      <a:r>
                        <a:rPr lang="en-US" dirty="0" err="1">
                          <a:latin typeface="Arial" panose="020B0604020202020204" pitchFamily="34" charset="0"/>
                        </a:rPr>
                        <a:t>lịch</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rảnh</a:t>
                      </a:r>
                      <a:r>
                        <a:rPr lang="en-US" dirty="0"/>
                        <a:t> </a:t>
                      </a:r>
                      <a:r>
                        <a:rPr lang="en-US" dirty="0" err="1"/>
                        <a:t>trên</a:t>
                      </a:r>
                      <a:r>
                        <a:rPr lang="en-US" dirty="0"/>
                        <a:t> </a:t>
                      </a:r>
                      <a:r>
                        <a:rPr lang="en-US" dirty="0" err="1"/>
                        <a:t>trường</a:t>
                      </a:r>
                      <a:r>
                        <a:rPr lang="en-US" dirty="0"/>
                        <a:t>, ở </a:t>
                      </a:r>
                      <a:r>
                        <a:rPr lang="en-US" dirty="0" err="1"/>
                        <a:t>nhà</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hoàn</a:t>
                      </a:r>
                      <a:r>
                        <a:rPr lang="en-US" dirty="0"/>
                        <a:t> </a:t>
                      </a:r>
                      <a:r>
                        <a:rPr lang="en-US" dirty="0" err="1"/>
                        <a:t>thiện</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còn</a:t>
                      </a:r>
                      <a:r>
                        <a:rPr lang="en-US" dirty="0"/>
                        <a:t> </a:t>
                      </a:r>
                      <a:r>
                        <a:rPr lang="en-US" dirty="0" err="1"/>
                        <a:t>thiếu</a:t>
                      </a:r>
                      <a:r>
                        <a:rPr lang="en-US" dirty="0"/>
                        <a:t> (</a:t>
                      </a:r>
                      <a:r>
                        <a:rPr lang="en-US" dirty="0" err="1"/>
                        <a:t>không</a:t>
                      </a:r>
                      <a:r>
                        <a:rPr lang="en-US" dirty="0"/>
                        <a:t> </a:t>
                      </a:r>
                      <a:r>
                        <a:rPr lang="en-US" dirty="0" err="1"/>
                        <a:t>quá</a:t>
                      </a:r>
                      <a:r>
                        <a:rPr lang="en-US" dirty="0"/>
                        <a:t> </a:t>
                      </a:r>
                      <a:r>
                        <a:rPr lang="en-US" dirty="0" err="1"/>
                        <a:t>hiệu</a:t>
                      </a:r>
                      <a:r>
                        <a:rPr lang="en-US" dirty="0"/>
                        <a:t> </a:t>
                      </a:r>
                      <a:r>
                        <a:rPr lang="en-US" dirty="0" err="1"/>
                        <a:t>quả</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463081"/>
                  </a:ext>
                </a:extLst>
              </a:tr>
              <a:tr h="594360">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Phân</a:t>
                      </a:r>
                      <a:r>
                        <a:rPr lang="en-US" dirty="0"/>
                        <a:t> chia </a:t>
                      </a:r>
                      <a:r>
                        <a:rPr lang="en-US" dirty="0" err="1"/>
                        <a:t>lại</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Đẩy</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tốn</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ra</a:t>
                      </a:r>
                      <a:r>
                        <a:rPr lang="en-US" dirty="0"/>
                        <a:t> </a:t>
                      </a:r>
                      <a:r>
                        <a:rPr lang="en-US" dirty="0" err="1"/>
                        <a:t>làm</a:t>
                      </a:r>
                      <a:r>
                        <a:rPr lang="en-US" dirty="0"/>
                        <a:t> </a:t>
                      </a:r>
                      <a:r>
                        <a:rPr lang="en-US" dirty="0" err="1"/>
                        <a:t>trước</a:t>
                      </a:r>
                      <a:r>
                        <a:rPr lang="en-US" dirty="0"/>
                        <a:t>, </a:t>
                      </a:r>
                      <a:r>
                        <a:rPr lang="en-US" dirty="0" err="1"/>
                        <a:t>thực</a:t>
                      </a:r>
                      <a:r>
                        <a:rPr lang="en-US" dirty="0"/>
                        <a:t> </a:t>
                      </a:r>
                      <a:r>
                        <a:rPr lang="en-US" dirty="0" err="1"/>
                        <a:t>hiện</a:t>
                      </a:r>
                      <a:r>
                        <a:rPr lang="en-US" dirty="0"/>
                        <a:t> </a:t>
                      </a:r>
                      <a:r>
                        <a:rPr lang="en-US" dirty="0" err="1"/>
                        <a:t>nhiều</a:t>
                      </a:r>
                      <a:r>
                        <a:rPr lang="en-US" dirty="0"/>
                        <a:t> </a:t>
                      </a:r>
                      <a:r>
                        <a:rPr lang="en-US" dirty="0" err="1"/>
                        <a:t>công</a:t>
                      </a:r>
                      <a:r>
                        <a:rPr lang="en-US" dirty="0"/>
                        <a:t> </a:t>
                      </a:r>
                      <a:r>
                        <a:rPr lang="en-US" dirty="0" err="1"/>
                        <a:t>việc</a:t>
                      </a:r>
                      <a:r>
                        <a:rPr lang="en-US" dirty="0"/>
                        <a:t> song </a:t>
                      </a:r>
                      <a:r>
                        <a:rPr lang="en-US" dirty="0" err="1"/>
                        <a:t>song</a:t>
                      </a:r>
                      <a:r>
                        <a:rPr lang="en-US" dirty="0"/>
                        <a:t> (</a:t>
                      </a:r>
                      <a:r>
                        <a:rPr lang="en-US" dirty="0" err="1"/>
                        <a:t>tương</a:t>
                      </a:r>
                      <a:r>
                        <a:rPr lang="en-US" dirty="0"/>
                        <a:t> </a:t>
                      </a:r>
                      <a:r>
                        <a:rPr lang="en-US" dirty="0" err="1"/>
                        <a:t>đối</a:t>
                      </a:r>
                      <a:r>
                        <a:rPr lang="en-US" dirty="0"/>
                        <a:t> </a:t>
                      </a:r>
                      <a:r>
                        <a:rPr lang="en-US" dirty="0" err="1"/>
                        <a:t>hiệu</a:t>
                      </a:r>
                      <a:r>
                        <a:rPr lang="en-US" dirty="0"/>
                        <a:t> </a:t>
                      </a:r>
                      <a:r>
                        <a:rPr lang="en-US" dirty="0" err="1"/>
                        <a:t>quả</a:t>
                      </a:r>
                      <a:r>
                        <a:rPr lang="en-US" dirty="0"/>
                        <a:t>, </a:t>
                      </a:r>
                      <a:r>
                        <a:rPr lang="en-US" dirty="0" err="1"/>
                        <a:t>nhưng</a:t>
                      </a:r>
                      <a:r>
                        <a:rPr lang="en-US" dirty="0"/>
                        <a:t> </a:t>
                      </a:r>
                      <a:r>
                        <a:rPr lang="en-US" dirty="0" err="1"/>
                        <a:t>cần</a:t>
                      </a:r>
                      <a:r>
                        <a:rPr lang="en-US" dirty="0"/>
                        <a:t> </a:t>
                      </a:r>
                      <a:r>
                        <a:rPr lang="en-US" dirty="0" err="1"/>
                        <a:t>theo</a:t>
                      </a:r>
                      <a:r>
                        <a:rPr lang="en-US" dirty="0"/>
                        <a:t> </a:t>
                      </a:r>
                      <a:r>
                        <a:rPr lang="en-US" dirty="0" err="1"/>
                        <a:t>dõi</a:t>
                      </a:r>
                      <a:r>
                        <a:rPr lang="en-US" dirty="0"/>
                        <a:t> </a:t>
                      </a:r>
                      <a:r>
                        <a:rPr lang="en-US" dirty="0" err="1"/>
                        <a:t>sát</a:t>
                      </a:r>
                      <a:r>
                        <a:rPr lang="en-US" dirty="0"/>
                        <a:t> </a:t>
                      </a:r>
                      <a:r>
                        <a:rPr lang="en-US" dirty="0" err="1"/>
                        <a:t>các</a:t>
                      </a:r>
                      <a:r>
                        <a:rPr lang="en-US" dirty="0"/>
                        <a:t> </a:t>
                      </a:r>
                      <a:r>
                        <a:rPr lang="en-US" dirty="0" err="1"/>
                        <a:t>công</a:t>
                      </a:r>
                      <a:r>
                        <a:rPr lang="en-US" dirty="0"/>
                        <a:t> </a:t>
                      </a:r>
                      <a:r>
                        <a:rPr lang="en-US" dirty="0" err="1"/>
                        <a:t>việc</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439018"/>
                  </a:ext>
                </a:extLst>
              </a:tr>
              <a:tr h="59436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Cố</a:t>
                      </a:r>
                      <a:r>
                        <a:rPr lang="en-US" dirty="0"/>
                        <a:t> </a:t>
                      </a:r>
                      <a:r>
                        <a:rPr lang="en-US" dirty="0" err="1"/>
                        <a:t>gắng</a:t>
                      </a:r>
                      <a:r>
                        <a:rPr lang="en-US" dirty="0"/>
                        <a:t> </a:t>
                      </a:r>
                      <a:r>
                        <a:rPr lang="en-US" dirty="0" err="1"/>
                        <a:t>hoàn</a:t>
                      </a:r>
                      <a:r>
                        <a:rPr lang="en-US" dirty="0"/>
                        <a:t> </a:t>
                      </a:r>
                      <a:r>
                        <a:rPr lang="en-US" dirty="0" err="1"/>
                        <a:t>thành</a:t>
                      </a:r>
                      <a:r>
                        <a:rPr lang="en-US" dirty="0"/>
                        <a:t> </a:t>
                      </a:r>
                      <a:r>
                        <a:rPr lang="en-US" dirty="0" err="1"/>
                        <a:t>toàn</a:t>
                      </a:r>
                      <a:r>
                        <a:rPr lang="en-US" dirty="0"/>
                        <a:t> </a:t>
                      </a:r>
                      <a:r>
                        <a:rPr lang="en-US" dirty="0" err="1"/>
                        <a:t>bộ</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trong</a:t>
                      </a:r>
                      <a:r>
                        <a:rPr lang="en-US" dirty="0"/>
                        <a:t> 1 </a:t>
                      </a:r>
                      <a:r>
                        <a:rPr lang="en-US" dirty="0" err="1"/>
                        <a:t>mạch</a:t>
                      </a:r>
                      <a:r>
                        <a:rPr lang="en-US" dirty="0"/>
                        <a:t> </a:t>
                      </a:r>
                      <a:r>
                        <a:rPr lang="en-US" dirty="0" err="1"/>
                        <a:t>làm</a:t>
                      </a:r>
                      <a:r>
                        <a:rPr lang="en-US" dirty="0"/>
                        <a:t> </a:t>
                      </a:r>
                      <a:r>
                        <a:rPr lang="en-US" dirty="0" err="1"/>
                        <a:t>việc</a:t>
                      </a:r>
                      <a:r>
                        <a:rPr lang="en-US" dirty="0"/>
                        <a:t>, </a:t>
                      </a:r>
                      <a:r>
                        <a:rPr lang="en-US" dirty="0" err="1"/>
                        <a:t>tránh</a:t>
                      </a:r>
                      <a:r>
                        <a:rPr lang="en-US" dirty="0"/>
                        <a:t> </a:t>
                      </a:r>
                      <a:r>
                        <a:rPr lang="en-US" dirty="0" err="1"/>
                        <a:t>để</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bị</a:t>
                      </a:r>
                      <a:r>
                        <a:rPr lang="en-US" dirty="0"/>
                        <a:t> </a:t>
                      </a:r>
                      <a:r>
                        <a:rPr lang="en-US" dirty="0" err="1"/>
                        <a:t>phân</a:t>
                      </a:r>
                      <a:r>
                        <a:rPr lang="en-US" dirty="0"/>
                        <a:t> </a:t>
                      </a:r>
                      <a:r>
                        <a:rPr lang="en-US" dirty="0" err="1"/>
                        <a:t>mảnh</a:t>
                      </a:r>
                      <a:r>
                        <a:rPr lang="en-US" dirty="0"/>
                        <a:t>, </a:t>
                      </a:r>
                      <a:r>
                        <a:rPr lang="en-US" dirty="0" err="1"/>
                        <a:t>làm</a:t>
                      </a:r>
                      <a:r>
                        <a:rPr lang="en-US" dirty="0"/>
                        <a:t> </a:t>
                      </a:r>
                      <a:r>
                        <a:rPr lang="en-US" dirty="0" err="1"/>
                        <a:t>cho</a:t>
                      </a:r>
                      <a:r>
                        <a:rPr lang="en-US" dirty="0"/>
                        <a:t> </a:t>
                      </a:r>
                      <a:r>
                        <a:rPr lang="en-US" dirty="0" err="1"/>
                        <a:t>bản</a:t>
                      </a:r>
                      <a:r>
                        <a:rPr lang="en-US" dirty="0"/>
                        <a:t> </a:t>
                      </a:r>
                      <a:r>
                        <a:rPr lang="en-US" dirty="0" err="1"/>
                        <a:t>thân</a:t>
                      </a:r>
                      <a:r>
                        <a:rPr lang="en-US" dirty="0"/>
                        <a:t> </a:t>
                      </a:r>
                      <a:r>
                        <a:rPr lang="en-US" dirty="0" err="1"/>
                        <a:t>tốn</a:t>
                      </a:r>
                      <a:r>
                        <a:rPr lang="en-US" dirty="0"/>
                        <a:t> </a:t>
                      </a:r>
                      <a:r>
                        <a:rPr lang="en-US" dirty="0" err="1"/>
                        <a:t>thời</a:t>
                      </a:r>
                      <a:r>
                        <a:rPr lang="en-US" dirty="0"/>
                        <a:t> </a:t>
                      </a:r>
                      <a:r>
                        <a:rPr lang="en-US" dirty="0" err="1"/>
                        <a:t>gian</a:t>
                      </a:r>
                      <a:r>
                        <a:rPr lang="en-US" dirty="0"/>
                        <a:t> </a:t>
                      </a:r>
                      <a:r>
                        <a:rPr lang="en-US" dirty="0" err="1"/>
                        <a:t>để</a:t>
                      </a:r>
                      <a:r>
                        <a:rPr lang="en-US" dirty="0"/>
                        <a:t> </a:t>
                      </a:r>
                      <a:r>
                        <a:rPr lang="en-US" dirty="0" err="1"/>
                        <a:t>ôn</a:t>
                      </a:r>
                      <a:r>
                        <a:rPr lang="en-US" dirty="0"/>
                        <a:t> </a:t>
                      </a:r>
                      <a:r>
                        <a:rPr lang="en-US" dirty="0" err="1"/>
                        <a:t>lại</a:t>
                      </a:r>
                      <a:r>
                        <a:rPr lang="en-US" dirty="0"/>
                        <a:t> </a:t>
                      </a:r>
                      <a:r>
                        <a:rPr lang="en-US" dirty="0" err="1"/>
                        <a:t>mạch</a:t>
                      </a:r>
                      <a:r>
                        <a:rPr lang="en-US" dirty="0"/>
                        <a:t> </a:t>
                      </a:r>
                      <a:r>
                        <a:rPr lang="en-US" dirty="0" err="1"/>
                        <a:t>làm</a:t>
                      </a:r>
                      <a:r>
                        <a:rPr lang="en-US" dirty="0"/>
                        <a:t> </a:t>
                      </a:r>
                      <a:r>
                        <a:rPr lang="en-US" dirty="0" err="1"/>
                        <a:t>việc</a:t>
                      </a:r>
                      <a:r>
                        <a:rPr lang="en-US" dirty="0"/>
                        <a:t> </a:t>
                      </a:r>
                      <a:r>
                        <a:rPr lang="en-US" dirty="0" err="1"/>
                        <a:t>cũ</a:t>
                      </a:r>
                      <a:r>
                        <a:rPr lang="en-US" dirty="0"/>
                        <a:t>.(</a:t>
                      </a:r>
                      <a:r>
                        <a:rPr lang="en-US" dirty="0" err="1"/>
                        <a:t>hợp</a:t>
                      </a:r>
                      <a:r>
                        <a:rPr lang="en-US" dirty="0"/>
                        <a:t> </a:t>
                      </a:r>
                      <a:r>
                        <a:rPr lang="en-US" dirty="0" err="1"/>
                        <a:t>lý</a:t>
                      </a:r>
                      <a:r>
                        <a:rPr lang="en-US" dirty="0"/>
                        <a:t>, </a:t>
                      </a:r>
                      <a:r>
                        <a:rPr lang="en-US" dirty="0" err="1"/>
                        <a:t>đáng</a:t>
                      </a:r>
                      <a:r>
                        <a:rPr lang="en-US" dirty="0"/>
                        <a:t> </a:t>
                      </a:r>
                      <a:r>
                        <a:rPr lang="en-US" dirty="0" err="1"/>
                        <a:t>phát</a:t>
                      </a:r>
                      <a:r>
                        <a:rPr lang="en-US" dirty="0"/>
                        <a:t> </a:t>
                      </a:r>
                      <a:r>
                        <a:rPr lang="en-US" dirty="0" err="1"/>
                        <a:t>triển</a:t>
                      </a:r>
                      <a:r>
                        <a:rPr lang="en-US" dirty="0"/>
                        <a:t> </a:t>
                      </a:r>
                      <a:r>
                        <a:rPr lang="en-US" dirty="0" err="1"/>
                        <a:t>để</a:t>
                      </a:r>
                      <a:r>
                        <a:rPr lang="en-US" dirty="0"/>
                        <a:t> </a:t>
                      </a:r>
                      <a:r>
                        <a:rPr lang="en-US" dirty="0" err="1"/>
                        <a:t>nâng</a:t>
                      </a:r>
                      <a:r>
                        <a:rPr lang="en-US" dirty="0"/>
                        <a:t> </a:t>
                      </a:r>
                      <a:r>
                        <a:rPr lang="en-US" dirty="0" err="1"/>
                        <a:t>cao</a:t>
                      </a:r>
                      <a:r>
                        <a:rPr lang="en-US" dirty="0"/>
                        <a:t> </a:t>
                      </a:r>
                      <a:r>
                        <a:rPr lang="en-US" dirty="0" err="1"/>
                        <a:t>tập</a:t>
                      </a:r>
                      <a:r>
                        <a:rPr lang="en-US" dirty="0"/>
                        <a:t> </a:t>
                      </a:r>
                      <a:r>
                        <a:rPr lang="en-US" dirty="0" err="1"/>
                        <a:t>trung</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691457"/>
                  </a:ext>
                </a:extLst>
              </a:tr>
            </a:tbl>
          </a:graphicData>
        </a:graphic>
      </p:graphicFrame>
    </p:spTree>
    <p:extLst>
      <p:ext uri="{BB962C8B-B14F-4D97-AF65-F5344CB8AC3E}">
        <p14:creationId xmlns:p14="http://schemas.microsoft.com/office/powerpoint/2010/main" val="304351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EEF2D-85AD-FA8E-FB05-FCC8B324A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5A9D6-F730-0DE1-5ED7-EA3803C5F10F}"/>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FDD39E6C-44C6-E2BB-E6F3-D2867EB3C39A}"/>
              </a:ext>
            </a:extLst>
          </p:cNvPr>
          <p:cNvSpPr>
            <a:spLocks noGrp="1"/>
          </p:cNvSpPr>
          <p:nvPr>
            <p:ph idx="1"/>
          </p:nvPr>
        </p:nvSpPr>
        <p:spPr>
          <a:xfrm>
            <a:off x="659330" y="1068493"/>
            <a:ext cx="7189270" cy="4023360"/>
          </a:xfrm>
        </p:spPr>
        <p:txBody>
          <a:bodyPr/>
          <a:lstStyle/>
          <a:p>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chuyên</a:t>
            </a:r>
            <a:r>
              <a:rPr lang="en-US" dirty="0">
                <a:latin typeface="Arial" panose="020B0604020202020204" pitchFamily="34" charset="0"/>
              </a:rPr>
              <a:t> </a:t>
            </a:r>
            <a:r>
              <a:rPr lang="en-US" dirty="0" err="1">
                <a:latin typeface="Arial" panose="020B0604020202020204" pitchFamily="34" charset="0"/>
              </a:rPr>
              <a:t>môn</a:t>
            </a:r>
            <a:r>
              <a:rPr lang="en-US" dirty="0">
                <a:latin typeface="Arial" panose="020B0604020202020204" pitchFamily="34" charset="0"/>
              </a:rPr>
              <a:t> </a:t>
            </a:r>
            <a:r>
              <a:rPr lang="en-US" dirty="0" err="1">
                <a:latin typeface="Arial" panose="020B0604020202020204" pitchFamily="34" charset="0"/>
              </a:rPr>
              <a:t>nói</a:t>
            </a:r>
            <a:r>
              <a:rPr lang="en-US" dirty="0">
                <a:latin typeface="Arial" panose="020B0604020202020204" pitchFamily="34" charset="0"/>
              </a:rPr>
              <a:t> </a:t>
            </a:r>
            <a:r>
              <a:rPr lang="en-US" dirty="0" err="1">
                <a:latin typeface="Arial" panose="020B0604020202020204" pitchFamily="34" charset="0"/>
              </a:rPr>
              <a:t>chung</a:t>
            </a:r>
            <a:r>
              <a:rPr lang="en-US" dirty="0">
                <a:latin typeface="Arial" panose="020B0604020202020204" pitchFamily="34" charset="0"/>
              </a:rPr>
              <a:t>: </a:t>
            </a:r>
          </a:p>
          <a:p>
            <a:r>
              <a:rPr lang="en-US" dirty="0">
                <a:latin typeface="Arial" panose="020B0604020202020204" pitchFamily="34" charset="0"/>
              </a:rPr>
              <a:t>+ Các </a:t>
            </a:r>
            <a:r>
              <a:rPr lang="en-US" dirty="0" err="1">
                <a:latin typeface="Arial" panose="020B0604020202020204" pitchFamily="34" charset="0"/>
              </a:rPr>
              <a:t>vấn</a:t>
            </a:r>
            <a:r>
              <a:rPr lang="en-US" dirty="0">
                <a:latin typeface="Arial" panose="020B0604020202020204" pitchFamily="34" charset="0"/>
              </a:rPr>
              <a:t> </a:t>
            </a:r>
            <a:r>
              <a:rPr lang="en-US" dirty="0" err="1">
                <a:latin typeface="Arial" panose="020B0604020202020204" pitchFamily="34" charset="0"/>
              </a:rPr>
              <a:t>đề</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module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máy</a:t>
            </a:r>
            <a:r>
              <a:rPr lang="en-US" dirty="0">
                <a:latin typeface="Arial" panose="020B0604020202020204" pitchFamily="34" charset="0"/>
              </a:rPr>
              <a:t> </a:t>
            </a:r>
            <a:r>
              <a:rPr lang="en-US" dirty="0" err="1">
                <a:latin typeface="Arial" panose="020B0604020202020204" pitchFamily="34" charset="0"/>
              </a:rPr>
              <a:t>trạng</a:t>
            </a:r>
            <a:r>
              <a:rPr lang="en-US" dirty="0">
                <a:latin typeface="Arial" panose="020B0604020202020204" pitchFamily="34" charset="0"/>
              </a:rPr>
              <a:t> </a:t>
            </a:r>
            <a:r>
              <a:rPr lang="en-US" dirty="0" err="1">
                <a:latin typeface="Arial" panose="020B0604020202020204" pitchFamily="34" charset="0"/>
              </a:rPr>
              <a:t>thái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logic </a:t>
            </a:r>
            <a:r>
              <a:rPr lang="en-US" dirty="0" err="1">
                <a:latin typeface="Arial" panose="020B0604020202020204" pitchFamily="34" charset="0"/>
              </a:rPr>
              <a:t>bị</a:t>
            </a:r>
            <a:r>
              <a:rPr lang="en-US" dirty="0">
                <a:latin typeface="Arial" panose="020B0604020202020204" pitchFamily="34" charset="0"/>
              </a:rPr>
              <a:t> </a:t>
            </a:r>
            <a:r>
              <a:rPr lang="en-US" dirty="0" err="1">
                <a:latin typeface="Arial" panose="020B0604020202020204" pitchFamily="34" charset="0"/>
              </a:rPr>
              <a:t>sai</a:t>
            </a:r>
            <a:r>
              <a:rPr lang="en-US" dirty="0">
                <a:latin typeface="Arial" panose="020B0604020202020204" pitchFamily="34" charset="0"/>
              </a:rPr>
              <a:t>: =&gt; Trao </a:t>
            </a:r>
            <a:r>
              <a:rPr lang="en-US" dirty="0" err="1">
                <a:latin typeface="Arial" panose="020B0604020202020204" pitchFamily="34" charset="0"/>
              </a:rPr>
              <a:t>đổi</a:t>
            </a:r>
            <a:r>
              <a:rPr lang="en-US" dirty="0">
                <a:latin typeface="Arial" panose="020B0604020202020204" pitchFamily="34" charset="0"/>
              </a:rPr>
              <a:t> </a:t>
            </a:r>
            <a:r>
              <a:rPr lang="en-US" dirty="0" err="1">
                <a:latin typeface="Arial" panose="020B0604020202020204" pitchFamily="34" charset="0"/>
              </a:rPr>
              <a:t>thêm</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anh</a:t>
            </a:r>
            <a:r>
              <a:rPr lang="en-US" dirty="0">
                <a:latin typeface="Arial" panose="020B0604020202020204" pitchFamily="34" charset="0"/>
              </a:rPr>
              <a:t> Tuấn </a:t>
            </a:r>
            <a:r>
              <a:rPr lang="en-US" dirty="0" err="1">
                <a:latin typeface="Arial" panose="020B0604020202020204" pitchFamily="34" charset="0"/>
              </a:rPr>
              <a:t>cũng</a:t>
            </a:r>
            <a:r>
              <a:rPr lang="en-US" dirty="0">
                <a:latin typeface="Arial" panose="020B0604020202020204" pitchFamily="34" charset="0"/>
              </a:rPr>
              <a:t>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bạn</a:t>
            </a:r>
            <a:r>
              <a:rPr lang="en-US" dirty="0">
                <a:latin typeface="Arial" panose="020B0604020202020204" pitchFamily="34" charset="0"/>
              </a:rPr>
              <a:t> Tú để </a:t>
            </a:r>
            <a:r>
              <a:rPr lang="en-US" dirty="0" err="1">
                <a:latin typeface="Arial" panose="020B0604020202020204" pitchFamily="34" charset="0"/>
              </a:rPr>
              <a:t>tìm</a:t>
            </a:r>
            <a:r>
              <a:rPr lang="en-US" dirty="0">
                <a:latin typeface="Arial" panose="020B0604020202020204" pitchFamily="34" charset="0"/>
              </a:rPr>
              <a:t>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khắc</a:t>
            </a:r>
            <a:r>
              <a:rPr lang="en-US" dirty="0">
                <a:latin typeface="Arial" panose="020B0604020202020204" pitchFamily="34" charset="0"/>
              </a:rPr>
              <a:t> </a:t>
            </a:r>
            <a:r>
              <a:rPr lang="en-US" dirty="0" err="1">
                <a:latin typeface="Arial" panose="020B0604020202020204" pitchFamily="34" charset="0"/>
              </a:rPr>
              <a:t>phục</a:t>
            </a:r>
            <a:endParaRPr lang="en-US" dirty="0">
              <a:latin typeface="Arial" panose="020B0604020202020204" pitchFamily="34" charset="0"/>
            </a:endParaRPr>
          </a:p>
          <a:p>
            <a:r>
              <a:rPr lang="en-US" dirty="0">
                <a:latin typeface="Arial" panose="020B0604020202020204" pitchFamily="34" charset="0"/>
              </a:rPr>
              <a:t>+ </a:t>
            </a:r>
            <a:r>
              <a:rPr lang="en-US" dirty="0" err="1">
                <a:latin typeface="Arial" panose="020B0604020202020204" pitchFamily="34" charset="0"/>
              </a:rPr>
              <a:t>Vấn</a:t>
            </a:r>
            <a:r>
              <a:rPr lang="en-US" dirty="0">
                <a:latin typeface="Arial" panose="020B0604020202020204" pitchFamily="34" charset="0"/>
              </a:rPr>
              <a:t> </a:t>
            </a:r>
            <a:r>
              <a:rPr lang="en-US" dirty="0" err="1">
                <a:latin typeface="Arial" panose="020B0604020202020204" pitchFamily="34" charset="0"/>
              </a:rPr>
              <a:t>đề</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triển</a:t>
            </a:r>
            <a:r>
              <a:rPr lang="en-US" dirty="0">
                <a:latin typeface="Arial" panose="020B0604020202020204" pitchFamily="34" charset="0"/>
              </a:rPr>
              <a:t> </a:t>
            </a:r>
            <a:r>
              <a:rPr lang="en-US" dirty="0" err="1">
                <a:latin typeface="Arial" panose="020B0604020202020204" pitchFamily="34" charset="0"/>
              </a:rPr>
              <a:t>khai</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FPGA: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gán</a:t>
            </a:r>
            <a:r>
              <a:rPr lang="en-US" dirty="0">
                <a:latin typeface="Arial" panose="020B0604020202020204" pitchFamily="34" charset="0"/>
              </a:rPr>
              <a:t> </a:t>
            </a:r>
            <a:r>
              <a:rPr lang="en-US" dirty="0" err="1">
                <a:latin typeface="Arial" panose="020B0604020202020204" pitchFamily="34" charset="0"/>
              </a:rPr>
              <a:t>chân</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FPGA, </a:t>
            </a:r>
            <a:r>
              <a:rPr lang="en-US" dirty="0" err="1">
                <a:latin typeface="Arial" panose="020B0604020202020204" pitchFamily="34" charset="0"/>
              </a:rPr>
              <a:t>xuất</a:t>
            </a:r>
            <a:r>
              <a:rPr lang="en-US" dirty="0">
                <a:latin typeface="Arial" panose="020B0604020202020204" pitchFamily="34" charset="0"/>
              </a:rPr>
              <a:t> file bitstream,… =&gt; </a:t>
            </a:r>
            <a:r>
              <a:rPr lang="en-US" dirty="0" err="1">
                <a:latin typeface="Arial" panose="020B0604020202020204" pitchFamily="34" charset="0"/>
              </a:rPr>
              <a:t>Tạo</a:t>
            </a:r>
            <a:r>
              <a:rPr lang="en-US" dirty="0">
                <a:latin typeface="Arial" panose="020B0604020202020204" pitchFamily="34" charset="0"/>
              </a:rPr>
              <a:t> lại project </a:t>
            </a:r>
            <a:r>
              <a:rPr lang="en-US" dirty="0" err="1">
                <a:latin typeface="Arial" panose="020B0604020202020204" pitchFamily="34" charset="0"/>
              </a:rPr>
              <a:t>mới</a:t>
            </a:r>
            <a:r>
              <a:rPr lang="en-US" dirty="0">
                <a:latin typeface="Arial" panose="020B0604020202020204" pitchFamily="34" charset="0"/>
              </a:rPr>
              <a:t> để </a:t>
            </a:r>
            <a:r>
              <a:rPr lang="en-US" dirty="0" err="1">
                <a:latin typeface="Arial" panose="020B0604020202020204" pitchFamily="34" charset="0"/>
              </a:rPr>
              <a:t>sửa</a:t>
            </a:r>
            <a:r>
              <a:rPr lang="en-US" dirty="0">
                <a:latin typeface="Arial" panose="020B0604020202020204" pitchFamily="34" charset="0"/>
              </a:rPr>
              <a:t> lại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lỗi</a:t>
            </a:r>
            <a:endParaRPr lang="en-US" dirty="0">
              <a:latin typeface="Arial" panose="020B0604020202020204" pitchFamily="34" charset="0"/>
            </a:endParaRPr>
          </a:p>
          <a:p>
            <a:r>
              <a:rPr lang="en-US" dirty="0">
                <a:latin typeface="Arial" panose="020B0604020202020204" pitchFamily="34" charset="0"/>
              </a:rPr>
              <a:t>+ Quản </a:t>
            </a:r>
            <a:r>
              <a:rPr lang="en-US" dirty="0" err="1">
                <a:latin typeface="Arial" panose="020B0604020202020204" pitchFamily="34" charset="0"/>
              </a:rPr>
              <a:t>lý</a:t>
            </a:r>
            <a:r>
              <a:rPr lang="en-US" dirty="0">
                <a:latin typeface="Arial" panose="020B0604020202020204" pitchFamily="34" charset="0"/>
              </a:rPr>
              <a:t> </a:t>
            </a:r>
            <a:r>
              <a:rPr lang="en-US" dirty="0" err="1">
                <a:latin typeface="Arial" panose="020B0604020202020204" pitchFamily="34" charset="0"/>
              </a:rPr>
              <a:t>dự</a:t>
            </a:r>
            <a:r>
              <a:rPr lang="en-US" dirty="0">
                <a:latin typeface="Arial" panose="020B0604020202020204" pitchFamily="34" charset="0"/>
              </a:rPr>
              <a:t> </a:t>
            </a:r>
            <a:r>
              <a:rPr lang="en-US" dirty="0" err="1">
                <a:latin typeface="Arial" panose="020B0604020202020204" pitchFamily="34" charset="0"/>
              </a:rPr>
              <a:t>án</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mặt</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còn</a:t>
            </a:r>
            <a:r>
              <a:rPr lang="en-US" dirty="0">
                <a:latin typeface="Arial" panose="020B0604020202020204" pitchFamily="34" charset="0"/>
              </a:rPr>
              <a:t> </a:t>
            </a:r>
            <a:r>
              <a:rPr lang="en-US" dirty="0" err="1">
                <a:latin typeface="Arial" panose="020B0604020202020204" pitchFamily="34" charset="0"/>
              </a:rPr>
              <a:t>chưa</a:t>
            </a:r>
            <a:r>
              <a:rPr lang="en-US" dirty="0">
                <a:latin typeface="Arial" panose="020B0604020202020204" pitchFamily="34" charset="0"/>
              </a:rPr>
              <a:t> </a:t>
            </a:r>
            <a:r>
              <a:rPr lang="en-US" dirty="0" err="1">
                <a:latin typeface="Arial" panose="020B0604020202020204" pitchFamily="34" charset="0"/>
              </a:rPr>
              <a:t>được</a:t>
            </a:r>
            <a:r>
              <a:rPr lang="en-US" dirty="0">
                <a:latin typeface="Arial" panose="020B0604020202020204" pitchFamily="34" charset="0"/>
              </a:rPr>
              <a:t> </a:t>
            </a:r>
            <a:r>
              <a:rPr lang="en-US" dirty="0" err="1">
                <a:latin typeface="Arial" panose="020B0604020202020204" pitchFamily="34" charset="0"/>
              </a:rPr>
              <a:t>tốt</a:t>
            </a:r>
            <a:r>
              <a:rPr lang="en-US" dirty="0">
                <a:latin typeface="Arial" panose="020B0604020202020204" pitchFamily="34" charset="0"/>
              </a:rPr>
              <a:t>, </a:t>
            </a:r>
            <a:r>
              <a:rPr lang="en-US" dirty="0" err="1">
                <a:latin typeface="Arial" panose="020B0604020202020204" pitchFamily="34" charset="0"/>
              </a:rPr>
              <a:t>còn</a:t>
            </a:r>
            <a:r>
              <a:rPr lang="en-US" dirty="0">
                <a:latin typeface="Arial" panose="020B0604020202020204" pitchFamily="34" charset="0"/>
              </a:rPr>
              <a:t> </a:t>
            </a:r>
            <a:r>
              <a:rPr lang="en-US" dirty="0" err="1">
                <a:latin typeface="Arial" panose="020B0604020202020204" pitchFamily="34" charset="0"/>
              </a:rPr>
              <a:t>chưa</a:t>
            </a:r>
            <a:r>
              <a:rPr lang="en-US" dirty="0">
                <a:latin typeface="Arial" panose="020B0604020202020204" pitchFamily="34" charset="0"/>
              </a:rPr>
              <a:t> </a:t>
            </a:r>
            <a:r>
              <a:rPr lang="en-US" dirty="0" err="1">
                <a:latin typeface="Arial" panose="020B0604020202020204" pitchFamily="34" charset="0"/>
              </a:rPr>
              <a:t>thống</a:t>
            </a:r>
            <a:r>
              <a:rPr lang="en-US" dirty="0">
                <a:latin typeface="Arial" panose="020B0604020202020204" pitchFamily="34" charset="0"/>
              </a:rPr>
              <a:t> </a:t>
            </a:r>
            <a:r>
              <a:rPr lang="en-US" dirty="0" err="1">
                <a:latin typeface="Arial" panose="020B0604020202020204" pitchFamily="34" charset="0"/>
              </a:rPr>
              <a:t>nhất</a:t>
            </a:r>
            <a:r>
              <a:rPr lang="en-US" dirty="0">
                <a:latin typeface="Arial" panose="020B0604020202020204" pitchFamily="34" charset="0"/>
              </a:rPr>
              <a:t> </a:t>
            </a:r>
            <a:r>
              <a:rPr lang="en-US" dirty="0" err="1">
                <a:latin typeface="Arial" panose="020B0604020202020204" pitchFamily="34" charset="0"/>
              </a:rPr>
              <a:t>được</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mặt</a:t>
            </a:r>
            <a:r>
              <a:rPr lang="en-US" dirty="0">
                <a:latin typeface="Arial" panose="020B0604020202020204" pitchFamily="34" charset="0"/>
              </a:rPr>
              <a:t> </a:t>
            </a:r>
            <a:r>
              <a:rPr lang="en-US" dirty="0" err="1">
                <a:latin typeface="Arial" panose="020B0604020202020204" pitchFamily="34" charset="0"/>
              </a:rPr>
              <a:t>yêu</a:t>
            </a:r>
            <a:r>
              <a:rPr lang="en-US" dirty="0">
                <a:latin typeface="Arial" panose="020B0604020202020204" pitchFamily="34" charset="0"/>
              </a:rPr>
              <a:t> </a:t>
            </a:r>
            <a:r>
              <a:rPr lang="en-US" dirty="0" err="1">
                <a:latin typeface="Arial" panose="020B0604020202020204" pitchFamily="34" charset="0"/>
              </a:rPr>
              <a:t>cầu</a:t>
            </a:r>
            <a:r>
              <a:rPr lang="en-US" dirty="0">
                <a:latin typeface="Arial" panose="020B0604020202020204" pitchFamily="34" charset="0"/>
              </a:rPr>
              <a:t>, </a:t>
            </a:r>
            <a:r>
              <a:rPr lang="en-US" dirty="0" err="1">
                <a:latin typeface="Arial" panose="020B0604020202020204" pitchFamily="34" charset="0"/>
              </a:rPr>
              <a:t>phân</a:t>
            </a:r>
            <a:r>
              <a:rPr lang="en-US" dirty="0">
                <a:latin typeface="Arial" panose="020B0604020202020204" pitchFamily="34" charset="0"/>
              </a:rPr>
              <a:t> chia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cho</a:t>
            </a:r>
            <a:r>
              <a:rPr lang="en-US" dirty="0">
                <a:latin typeface="Arial" panose="020B0604020202020204" pitchFamily="34" charset="0"/>
              </a:rPr>
              <a:t> </a:t>
            </a:r>
            <a:r>
              <a:rPr lang="en-US" dirty="0" err="1">
                <a:latin typeface="Arial" panose="020B0604020202020204" pitchFamily="34" charset="0"/>
              </a:rPr>
              <a:t>từng</a:t>
            </a:r>
            <a:r>
              <a:rPr lang="en-US" dirty="0">
                <a:latin typeface="Arial" panose="020B0604020202020204" pitchFamily="34" charset="0"/>
              </a:rPr>
              <a:t> </a:t>
            </a:r>
            <a:r>
              <a:rPr lang="en-US" dirty="0" err="1">
                <a:latin typeface="Arial" panose="020B0604020202020204" pitchFamily="34" charset="0"/>
              </a:rPr>
              <a:t>hạng</a:t>
            </a:r>
            <a:r>
              <a:rPr lang="en-US" dirty="0">
                <a:latin typeface="Arial" panose="020B0604020202020204" pitchFamily="34" charset="0"/>
              </a:rPr>
              <a:t> </a:t>
            </a:r>
            <a:r>
              <a:rPr lang="en-US" dirty="0" err="1">
                <a:latin typeface="Arial" panose="020B0604020202020204" pitchFamily="34" charset="0"/>
              </a:rPr>
              <a:t>mục</a:t>
            </a:r>
            <a:r>
              <a:rPr lang="en-US" dirty="0">
                <a:latin typeface="Arial" panose="020B0604020202020204" pitchFamily="34" charset="0"/>
              </a:rPr>
              <a:t> </a:t>
            </a:r>
            <a:r>
              <a:rPr lang="en-US" dirty="0" err="1">
                <a:latin typeface="Arial" panose="020B0604020202020204" pitchFamily="34" charset="0"/>
              </a:rPr>
              <a:t>sao</a:t>
            </a:r>
            <a:r>
              <a:rPr lang="en-US" dirty="0">
                <a:latin typeface="Arial" panose="020B0604020202020204" pitchFamily="34" charset="0"/>
              </a:rPr>
              <a:t> </a:t>
            </a:r>
            <a:r>
              <a:rPr lang="en-US" dirty="0" err="1">
                <a:latin typeface="Arial" panose="020B0604020202020204" pitchFamily="34" charset="0"/>
              </a:rPr>
              <a:t>cho</a:t>
            </a:r>
            <a:r>
              <a:rPr lang="en-US" dirty="0">
                <a:latin typeface="Arial" panose="020B0604020202020204" pitchFamily="34" charset="0"/>
              </a:rPr>
              <a:t> </a:t>
            </a:r>
            <a:r>
              <a:rPr lang="en-US" dirty="0" err="1">
                <a:latin typeface="Arial" panose="020B0604020202020204" pitchFamily="34" charset="0"/>
              </a:rPr>
              <a:t>sát</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thực</a:t>
            </a:r>
            <a:r>
              <a:rPr lang="en-US" dirty="0">
                <a:latin typeface="Arial" panose="020B0604020202020204" pitchFamily="34" charset="0"/>
              </a:rPr>
              <a:t> </a:t>
            </a:r>
            <a:r>
              <a:rPr lang="en-US" dirty="0" err="1">
                <a:latin typeface="Arial" panose="020B0604020202020204" pitchFamily="34" charset="0"/>
              </a:rPr>
              <a:t>tế</a:t>
            </a:r>
            <a:r>
              <a:rPr lang="en-US" dirty="0">
                <a:latin typeface="Arial" panose="020B0604020202020204" pitchFamily="34" charset="0"/>
              </a:rPr>
              <a:t> =&gt; </a:t>
            </a:r>
            <a:r>
              <a:rPr lang="en-US" dirty="0" err="1">
                <a:latin typeface="Arial" panose="020B0604020202020204" pitchFamily="34" charset="0"/>
              </a:rPr>
              <a:t>cần</a:t>
            </a:r>
            <a:r>
              <a:rPr lang="en-US" dirty="0">
                <a:latin typeface="Arial" panose="020B0604020202020204" pitchFamily="34" charset="0"/>
              </a:rPr>
              <a:t> </a:t>
            </a:r>
            <a:r>
              <a:rPr lang="en-US" dirty="0" err="1">
                <a:latin typeface="Arial" panose="020B0604020202020204" pitchFamily="34" charset="0"/>
              </a:rPr>
              <a:t>nâng</a:t>
            </a:r>
            <a:r>
              <a:rPr lang="en-US" dirty="0">
                <a:latin typeface="Arial" panose="020B0604020202020204" pitchFamily="34" charset="0"/>
              </a:rPr>
              <a:t> </a:t>
            </a:r>
            <a:r>
              <a:rPr lang="en-US" dirty="0" err="1">
                <a:latin typeface="Arial" panose="020B0604020202020204" pitchFamily="34" charset="0"/>
              </a:rPr>
              <a:t>cao</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kỹ</a:t>
            </a:r>
            <a:r>
              <a:rPr lang="en-US" dirty="0">
                <a:latin typeface="Arial" panose="020B0604020202020204" pitchFamily="34" charset="0"/>
              </a:rPr>
              <a:t> </a:t>
            </a:r>
            <a:r>
              <a:rPr lang="en-US" dirty="0" err="1">
                <a:latin typeface="Arial" panose="020B0604020202020204" pitchFamily="34" charset="0"/>
              </a:rPr>
              <a:t>năng</a:t>
            </a:r>
            <a:r>
              <a:rPr lang="en-US" dirty="0">
                <a:latin typeface="Arial" panose="020B0604020202020204" pitchFamily="34" charset="0"/>
              </a:rPr>
              <a:t> </a:t>
            </a:r>
            <a:r>
              <a:rPr lang="en-US" dirty="0" err="1">
                <a:latin typeface="Arial" panose="020B0604020202020204" pitchFamily="34" charset="0"/>
              </a:rPr>
              <a:t>này</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dự</a:t>
            </a:r>
            <a:r>
              <a:rPr lang="en-US" dirty="0">
                <a:latin typeface="Arial" panose="020B0604020202020204" pitchFamily="34" charset="0"/>
              </a:rPr>
              <a:t> </a:t>
            </a:r>
            <a:r>
              <a:rPr lang="en-US" dirty="0" err="1">
                <a:latin typeface="Arial" panose="020B0604020202020204" pitchFamily="34" charset="0"/>
              </a:rPr>
              <a:t>án</a:t>
            </a:r>
            <a:r>
              <a:rPr lang="en-US" dirty="0">
                <a:latin typeface="Arial" panose="020B0604020202020204" pitchFamily="34" charset="0"/>
              </a:rPr>
              <a:t> </a:t>
            </a:r>
            <a:r>
              <a:rPr lang="en-US" dirty="0" err="1">
                <a:latin typeface="Arial" panose="020B0604020202020204" pitchFamily="34" charset="0"/>
              </a:rPr>
              <a:t>tiếp</a:t>
            </a:r>
            <a:r>
              <a:rPr lang="en-US" dirty="0">
                <a:latin typeface="Arial" panose="020B0604020202020204" pitchFamily="34" charset="0"/>
              </a:rPr>
              <a:t> </a:t>
            </a:r>
            <a:r>
              <a:rPr lang="en-US" dirty="0" err="1">
                <a:latin typeface="Arial" panose="020B0604020202020204" pitchFamily="34" charset="0"/>
              </a:rPr>
              <a:t>theo.</a:t>
            </a:r>
            <a:endParaRPr lang="en-US" dirty="0">
              <a:latin typeface="Arial" panose="020B0604020202020204" pitchFamily="34" charset="0"/>
            </a:endParaRPr>
          </a:p>
          <a:p>
            <a:r>
              <a:rPr lang="en-US" dirty="0"/>
              <a:t>=&gt; Note lại </a:t>
            </a:r>
            <a:r>
              <a:rPr lang="en-US" dirty="0" err="1"/>
              <a:t>các</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chuyên</a:t>
            </a:r>
            <a:r>
              <a:rPr lang="en-US" dirty="0"/>
              <a:t> </a:t>
            </a:r>
            <a:r>
              <a:rPr lang="en-US" dirty="0" err="1"/>
              <a:t>môn</a:t>
            </a:r>
            <a:r>
              <a:rPr lang="en-US" dirty="0"/>
              <a:t> </a:t>
            </a:r>
            <a:r>
              <a:rPr lang="en-US" dirty="0" err="1"/>
              <a:t>chung</a:t>
            </a:r>
            <a:r>
              <a:rPr lang="en-US" dirty="0"/>
              <a:t>, để </a:t>
            </a:r>
            <a:r>
              <a:rPr lang="en-US" dirty="0" err="1"/>
              <a:t>lần</a:t>
            </a:r>
            <a:r>
              <a:rPr lang="en-US" dirty="0"/>
              <a:t> </a:t>
            </a:r>
            <a:r>
              <a:rPr lang="en-US" dirty="0" err="1"/>
              <a:t>sau</a:t>
            </a:r>
            <a:r>
              <a:rPr lang="en-US" dirty="0"/>
              <a:t> </a:t>
            </a:r>
            <a:r>
              <a:rPr lang="en-US" dirty="0" err="1"/>
              <a:t>gặp</a:t>
            </a:r>
            <a:r>
              <a:rPr lang="en-US" dirty="0"/>
              <a:t> lại </a:t>
            </a:r>
            <a:r>
              <a:rPr lang="en-US" dirty="0" err="1"/>
              <a:t>sẽ</a:t>
            </a:r>
            <a:r>
              <a:rPr lang="en-US" dirty="0"/>
              <a:t> </a:t>
            </a:r>
            <a:r>
              <a:rPr lang="en-US" dirty="0" err="1"/>
              <a:t>không</a:t>
            </a:r>
            <a:r>
              <a:rPr lang="en-US" dirty="0"/>
              <a:t> </a:t>
            </a:r>
            <a:r>
              <a:rPr lang="en-US" dirty="0" err="1"/>
              <a:t>vướng</a:t>
            </a:r>
            <a:r>
              <a:rPr lang="en-US" dirty="0"/>
              <a:t> </a:t>
            </a:r>
            <a:r>
              <a:rPr lang="en-US" dirty="0" err="1"/>
              <a:t>vào</a:t>
            </a:r>
            <a:r>
              <a:rPr lang="en-US" dirty="0"/>
              <a:t> </a:t>
            </a:r>
            <a:r>
              <a:rPr lang="en-US" dirty="0" err="1"/>
              <a:t>nữa</a:t>
            </a:r>
            <a:endParaRPr lang="en-US" dirty="0">
              <a:latin typeface="Arial" panose="020B0604020202020204" pitchFamily="34" charset="0"/>
            </a:endParaRPr>
          </a:p>
          <a:p>
            <a:endParaRPr lang="en-US" dirty="0"/>
          </a:p>
        </p:txBody>
      </p:sp>
      <p:sp>
        <p:nvSpPr>
          <p:cNvPr id="9" name="Speech Bubble: Rectangle 8">
            <a:extLst>
              <a:ext uri="{FF2B5EF4-FFF2-40B4-BE49-F238E27FC236}">
                <a16:creationId xmlns:a16="http://schemas.microsoft.com/office/drawing/2014/main" id="{3B15C730-A179-D6AD-F75C-6D44A149B1E6}"/>
              </a:ext>
            </a:extLst>
          </p:cNvPr>
          <p:cNvSpPr/>
          <p:nvPr/>
        </p:nvSpPr>
        <p:spPr>
          <a:xfrm>
            <a:off x="8771365" y="3922108"/>
            <a:ext cx="4035552" cy="2038425"/>
          </a:xfrm>
          <a:prstGeom prst="wedgeRectCallout">
            <a:avLst>
              <a:gd name="adj1" fmla="val -134371"/>
              <a:gd name="adj2" fmla="val -32970"/>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vi-VN" altLang="ja-JP" dirty="0">
                <a:solidFill>
                  <a:srgbClr val="FF0000"/>
                </a:solidFill>
                <a:latin typeface="Arial" panose="020B0604020202020204" pitchFamily="34" charset="0"/>
              </a:rPr>
              <a:t> Góp ý: Có thể tìm hiểu thêm các quy chuẩn, các phương án và kinh nghiệm quản lý dự án của các anh chị đi trước, tìm hiểu trên mạng... Để có kiến thức nền về quản lý dự án -&gt; Dự án tiếp theo được tốt hơn!</a:t>
            </a:r>
            <a:endParaRPr kumimoji="1" lang="ja-JP" altLang="en-US" dirty="0">
              <a:solidFill>
                <a:srgbClr val="FF0000"/>
              </a:solidFill>
              <a:latin typeface="Arial" panose="020B0604020202020204" pitchFamily="34" charset="0"/>
            </a:endParaRPr>
          </a:p>
        </p:txBody>
      </p:sp>
      <p:sp>
        <p:nvSpPr>
          <p:cNvPr id="4" name="Date Placeholder 3">
            <a:extLst>
              <a:ext uri="{FF2B5EF4-FFF2-40B4-BE49-F238E27FC236}">
                <a16:creationId xmlns:a16="http://schemas.microsoft.com/office/drawing/2014/main" id="{FD7483F9-77A0-6838-3A2E-0C70304B217C}"/>
              </a:ext>
            </a:extLst>
          </p:cNvPr>
          <p:cNvSpPr>
            <a:spLocks noGrp="1"/>
          </p:cNvSpPr>
          <p:nvPr>
            <p:ph type="dt" sz="half" idx="10"/>
          </p:nvPr>
        </p:nvSpPr>
        <p:spPr/>
        <p:txBody>
          <a:bodyPr/>
          <a:lstStyle/>
          <a:p>
            <a:fld id="{0F410186-3490-41C2-995D-3BDA9E757E7D}" type="datetime9">
              <a:rPr lang="en-US" smtClean="0"/>
              <a:t>1/16/2026 5:00:43 PM</a:t>
            </a:fld>
            <a:endParaRPr lang="en-US"/>
          </a:p>
        </p:txBody>
      </p:sp>
      <p:sp>
        <p:nvSpPr>
          <p:cNvPr id="6" name="Footer Placeholder 5">
            <a:extLst>
              <a:ext uri="{FF2B5EF4-FFF2-40B4-BE49-F238E27FC236}">
                <a16:creationId xmlns:a16="http://schemas.microsoft.com/office/drawing/2014/main" id="{7597CA74-D26B-4C81-2357-1633AE59C85A}"/>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51F1FECF-CDDD-5DED-BB33-88CB46589481}"/>
              </a:ext>
            </a:extLst>
          </p:cNvPr>
          <p:cNvSpPr>
            <a:spLocks noGrp="1"/>
          </p:cNvSpPr>
          <p:nvPr>
            <p:ph type="sldNum" sz="quarter" idx="12"/>
          </p:nvPr>
        </p:nvSpPr>
        <p:spPr/>
        <p:txBody>
          <a:bodyPr/>
          <a:lstStyle/>
          <a:p>
            <a:fld id="{81097CE2-82D9-4ED5-9F0C-F9C654B904AA}" type="slidenum">
              <a:rPr lang="en-US" smtClean="0"/>
              <a:t>15</a:t>
            </a:fld>
            <a:endParaRPr lang="en-US" dirty="0"/>
          </a:p>
        </p:txBody>
      </p:sp>
      <p:pic>
        <p:nvPicPr>
          <p:cNvPr id="1026" name="Picture 2" descr="Giới thiệu về máy trạng thái (Moor and Mealy state machine)">
            <a:extLst>
              <a:ext uri="{FF2B5EF4-FFF2-40B4-BE49-F238E27FC236}">
                <a16:creationId xmlns:a16="http://schemas.microsoft.com/office/drawing/2014/main" id="{1748C9DB-123C-CA92-286A-22700F841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989" y="808912"/>
            <a:ext cx="2472271" cy="212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75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D7D9-0FAD-81A2-21CA-8C6FA8C5E04C}"/>
              </a:ext>
            </a:extLst>
          </p:cNvPr>
          <p:cNvSpPr>
            <a:spLocks noGrp="1"/>
          </p:cNvSpPr>
          <p:nvPr>
            <p:ph type="title"/>
          </p:nvPr>
        </p:nvSpPr>
        <p:spPr>
          <a:xfrm>
            <a:off x="332170" y="392443"/>
            <a:ext cx="7048344" cy="543820"/>
          </a:xfrm>
        </p:spPr>
        <p:txBody>
          <a:bodyPr/>
          <a:lstStyle/>
          <a:p>
            <a:r>
              <a:rPr lang="en-US" sz="3000" b="1" dirty="0">
                <a:solidFill>
                  <a:schemeClr val="tx1"/>
                </a:solidFill>
              </a:rPr>
              <a:t>3. </a:t>
            </a:r>
            <a:r>
              <a:rPr lang="en-US" sz="3000" b="1" dirty="0" err="1">
                <a:solidFill>
                  <a:schemeClr val="tx1"/>
                </a:solidFill>
              </a:rPr>
              <a:t>Vấn</a:t>
            </a:r>
            <a:r>
              <a:rPr lang="en-US" sz="3000" b="1" dirty="0">
                <a:solidFill>
                  <a:schemeClr val="tx1"/>
                </a:solidFill>
              </a:rPr>
              <a:t> </a:t>
            </a:r>
            <a:r>
              <a:rPr lang="en-US" sz="3000" b="1" dirty="0" err="1">
                <a:solidFill>
                  <a:schemeClr val="tx1"/>
                </a:solidFill>
              </a:rPr>
              <a:t>đề</a:t>
            </a:r>
            <a:r>
              <a:rPr lang="en-US" sz="3000" b="1" dirty="0">
                <a:solidFill>
                  <a:schemeClr val="tx1"/>
                </a:solidFill>
              </a:rPr>
              <a:t> </a:t>
            </a:r>
            <a:r>
              <a:rPr lang="en-US" sz="3000" b="1" dirty="0" err="1">
                <a:solidFill>
                  <a:schemeClr val="tx1"/>
                </a:solidFill>
              </a:rPr>
              <a:t>gặp</a:t>
            </a:r>
            <a:r>
              <a:rPr lang="en-US" sz="3000" b="1" dirty="0">
                <a:solidFill>
                  <a:schemeClr val="tx1"/>
                </a:solidFill>
              </a:rPr>
              <a:t> </a:t>
            </a:r>
            <a:r>
              <a:rPr lang="en-US" sz="3000" b="1" dirty="0" err="1">
                <a:solidFill>
                  <a:schemeClr val="tx1"/>
                </a:solidFill>
              </a:rPr>
              <a:t>phải</a:t>
            </a:r>
            <a:r>
              <a:rPr lang="en-US" sz="3000" b="1" dirty="0">
                <a:solidFill>
                  <a:schemeClr val="tx1"/>
                </a:solidFill>
              </a:rPr>
              <a:t> </a:t>
            </a:r>
            <a:r>
              <a:rPr lang="en-US" sz="3000" b="1" dirty="0" err="1">
                <a:solidFill>
                  <a:schemeClr val="tx1"/>
                </a:solidFill>
              </a:rPr>
              <a:t>và</a:t>
            </a:r>
            <a:r>
              <a:rPr lang="en-US" sz="3000" b="1" dirty="0">
                <a:solidFill>
                  <a:schemeClr val="tx1"/>
                </a:solidFill>
              </a:rPr>
              <a:t> </a:t>
            </a:r>
            <a:r>
              <a:rPr lang="en-US" sz="3000" b="1" dirty="0" err="1">
                <a:solidFill>
                  <a:schemeClr val="tx1"/>
                </a:solidFill>
              </a:rPr>
              <a:t>cách</a:t>
            </a:r>
            <a:r>
              <a:rPr lang="en-US" sz="3000" b="1" dirty="0">
                <a:solidFill>
                  <a:schemeClr val="tx1"/>
                </a:solidFill>
              </a:rPr>
              <a:t> </a:t>
            </a:r>
            <a:r>
              <a:rPr lang="en-US" sz="3000" b="1" dirty="0" err="1">
                <a:solidFill>
                  <a:schemeClr val="tx1"/>
                </a:solidFill>
              </a:rPr>
              <a:t>khắc</a:t>
            </a:r>
            <a:r>
              <a:rPr lang="en-US" sz="3000" b="1" dirty="0">
                <a:solidFill>
                  <a:schemeClr val="tx1"/>
                </a:solidFill>
              </a:rPr>
              <a:t> </a:t>
            </a:r>
            <a:r>
              <a:rPr lang="en-US" sz="3000" b="1" dirty="0" err="1">
                <a:solidFill>
                  <a:schemeClr val="tx1"/>
                </a:solidFill>
              </a:rPr>
              <a:t>phục</a:t>
            </a:r>
            <a:endParaRPr lang="en-US" sz="3000" dirty="0">
              <a:solidFill>
                <a:schemeClr val="tx1"/>
              </a:solidFill>
            </a:endParaRPr>
          </a:p>
        </p:txBody>
      </p:sp>
      <p:sp>
        <p:nvSpPr>
          <p:cNvPr id="4" name="Date Placeholder 3">
            <a:extLst>
              <a:ext uri="{FF2B5EF4-FFF2-40B4-BE49-F238E27FC236}">
                <a16:creationId xmlns:a16="http://schemas.microsoft.com/office/drawing/2014/main" id="{E2BC2958-DEA2-5FB5-ED27-54ED29A5105A}"/>
              </a:ext>
            </a:extLst>
          </p:cNvPr>
          <p:cNvSpPr>
            <a:spLocks noGrp="1"/>
          </p:cNvSpPr>
          <p:nvPr>
            <p:ph type="dt" sz="half" idx="10"/>
          </p:nvPr>
        </p:nvSpPr>
        <p:spPr/>
        <p:txBody>
          <a:bodyPr/>
          <a:lstStyle/>
          <a:p>
            <a:fld id="{47B578C9-AF1F-4F86-9762-ACDA04083AE8}" type="datetime9">
              <a:rPr lang="en-US" smtClean="0"/>
              <a:t>1/16/2026 5:00:43 PM</a:t>
            </a:fld>
            <a:endParaRPr lang="en-US"/>
          </a:p>
        </p:txBody>
      </p:sp>
      <p:sp>
        <p:nvSpPr>
          <p:cNvPr id="5" name="Footer Placeholder 4">
            <a:extLst>
              <a:ext uri="{FF2B5EF4-FFF2-40B4-BE49-F238E27FC236}">
                <a16:creationId xmlns:a16="http://schemas.microsoft.com/office/drawing/2014/main" id="{522BFE83-898E-9B02-BC45-089D75D720DD}"/>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563C2795-9810-C567-F4B6-3837DC29E3FA}"/>
              </a:ext>
            </a:extLst>
          </p:cNvPr>
          <p:cNvSpPr>
            <a:spLocks noGrp="1"/>
          </p:cNvSpPr>
          <p:nvPr>
            <p:ph type="sldNum" sz="quarter" idx="12"/>
          </p:nvPr>
        </p:nvSpPr>
        <p:spPr/>
        <p:txBody>
          <a:bodyPr/>
          <a:lstStyle/>
          <a:p>
            <a:fld id="{81097CE2-82D9-4ED5-9F0C-F9C654B904AA}" type="slidenum">
              <a:rPr lang="en-US" smtClean="0"/>
              <a:t>16</a:t>
            </a:fld>
            <a:endParaRPr lang="en-US" dirty="0"/>
          </a:p>
        </p:txBody>
      </p:sp>
      <p:sp>
        <p:nvSpPr>
          <p:cNvPr id="7" name="Speech Bubble: Rectangle 6">
            <a:extLst>
              <a:ext uri="{FF2B5EF4-FFF2-40B4-BE49-F238E27FC236}">
                <a16:creationId xmlns:a16="http://schemas.microsoft.com/office/drawing/2014/main" id="{FE25941C-76AB-43D3-8B38-D56F58166C92}"/>
              </a:ext>
            </a:extLst>
          </p:cNvPr>
          <p:cNvSpPr/>
          <p:nvPr/>
        </p:nvSpPr>
        <p:spPr>
          <a:xfrm>
            <a:off x="6364676" y="3227024"/>
            <a:ext cx="9460088" cy="3836389"/>
          </a:xfrm>
          <a:prstGeom prst="wedgeRectCallout">
            <a:avLst>
              <a:gd name="adj1" fmla="val -38579"/>
              <a:gd name="adj2" fmla="val -58464"/>
            </a:avLst>
          </a:prstGeom>
        </p:spPr>
        <p:style>
          <a:lnRef idx="1">
            <a:schemeClr val="accent6"/>
          </a:lnRef>
          <a:fillRef idx="2">
            <a:schemeClr val="accent6"/>
          </a:fillRef>
          <a:effectRef idx="1">
            <a:schemeClr val="accent6"/>
          </a:effectRef>
          <a:fontRef idx="minor">
            <a:schemeClr val="dk1"/>
          </a:fontRef>
        </p:style>
        <p:txBody>
          <a:bodyPr rtlCol="0" anchor="ctr"/>
          <a:lstStyle/>
          <a:p>
            <a:r>
              <a:rPr kumimoji="1" lang="en-US" altLang="ja-JP" b="1" dirty="0" err="1">
                <a:solidFill>
                  <a:srgbClr val="FF0000"/>
                </a:solidFill>
                <a:latin typeface="Times New Roman" panose="02020603050405020304" pitchFamily="18" charset="0"/>
                <a:cs typeface="Times New Roman" panose="02020603050405020304" pitchFamily="18" charset="0"/>
              </a:rPr>
              <a:t>Đây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liên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quan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đến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chuyên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môn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Vậy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xunh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quanh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gặp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phải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p>
          <a:p>
            <a:r>
              <a:rPr kumimoji="1" lang="en-US" altLang="ja-JP" b="1" dirty="0" err="1">
                <a:solidFill>
                  <a:srgbClr val="FF0000"/>
                </a:solidFill>
                <a:latin typeface="Times New Roman" panose="02020603050405020304" pitchFamily="18" charset="0"/>
                <a:cs typeface="Times New Roman" panose="02020603050405020304" pitchFamily="18" charset="0"/>
              </a:rPr>
              <a:t>Vd</a:t>
            </a:r>
            <a:r>
              <a:rPr kumimoji="1" lang="en-US" altLang="ja-JP" b="1" dirty="0">
                <a:solidFill>
                  <a:srgbClr val="FF0000"/>
                </a:solidFill>
                <a:latin typeface="Times New Roman" panose="02020603050405020304" pitchFamily="18" charset="0"/>
                <a:cs typeface="Times New Roman" panose="02020603050405020304" pitchFamily="18" charset="0"/>
              </a:rPr>
              <a:t>: </a:t>
            </a:r>
          </a:p>
          <a:p>
            <a:r>
              <a:rPr kumimoji="1" lang="en-US" altLang="ja-JP" b="1" dirty="0">
                <a:solidFill>
                  <a:srgbClr val="FF0000"/>
                </a:solidFill>
                <a:latin typeface="Times New Roman" panose="02020603050405020304" pitchFamily="18" charset="0"/>
                <a:cs typeface="Times New Roman" panose="02020603050405020304" pitchFamily="18" charset="0"/>
              </a:rPr>
              <a:t>- Giao </a:t>
            </a:r>
            <a:r>
              <a:rPr kumimoji="1" lang="en-US" altLang="ja-JP" b="1" dirty="0" err="1">
                <a:solidFill>
                  <a:srgbClr val="FF0000"/>
                </a:solidFill>
                <a:latin typeface="Times New Roman" panose="02020603050405020304" pitchFamily="18" charset="0"/>
                <a:cs typeface="Times New Roman" panose="02020603050405020304" pitchFamily="18" charset="0"/>
              </a:rPr>
              <a:t>tiếp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với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mọi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người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gặp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khăn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Đã</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ứng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đối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ra</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sao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rút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kinh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nghiệm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như</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Trong </a:t>
            </a:r>
            <a:r>
              <a:rPr kumimoji="1" lang="en-US" altLang="ja-JP" b="1" dirty="0" err="1">
                <a:solidFill>
                  <a:srgbClr val="FF0000"/>
                </a:solidFill>
                <a:latin typeface="Times New Roman" panose="02020603050405020304" pitchFamily="18" charset="0"/>
                <a:cs typeface="Times New Roman" panose="02020603050405020304" pitchFamily="18" charset="0"/>
              </a:rPr>
              <a:t>quá</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trình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bị</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lâu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sau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sử</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dụng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cụ</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phần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mềm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hoặc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thay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đổi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để </a:t>
            </a:r>
            <a:r>
              <a:rPr kumimoji="1" lang="en-US" altLang="ja-JP" b="1" dirty="0" err="1">
                <a:solidFill>
                  <a:srgbClr val="FF0000"/>
                </a:solidFill>
                <a:latin typeface="Times New Roman" panose="02020603050405020304" pitchFamily="18" charset="0"/>
                <a:cs typeface="Times New Roman" panose="02020603050405020304" pitchFamily="18" charset="0"/>
              </a:rPr>
              <a:t>giúp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nhanh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chóng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và</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hiệu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quả</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hơn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Trong </a:t>
            </a:r>
            <a:r>
              <a:rPr kumimoji="1" lang="en-US" altLang="ja-JP" b="1" dirty="0" err="1">
                <a:solidFill>
                  <a:srgbClr val="FF0000"/>
                </a:solidFill>
                <a:latin typeface="Times New Roman" panose="02020603050405020304" pitchFamily="18" charset="0"/>
                <a:cs typeface="Times New Roman" panose="02020603050405020304" pitchFamily="18" charset="0"/>
              </a:rPr>
              <a:t>quá</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trình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kế</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hoạch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như</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sát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với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thực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tế</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rút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ra</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được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kinh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nghiệm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câu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hỏi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tương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tự</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khác</a:t>
            </a:r>
            <a:r>
              <a:rPr kumimoji="1" lang="en-US" altLang="ja-JP" b="1" dirty="0">
                <a:solidFill>
                  <a:srgbClr val="FF000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1071FED7-BB0C-6BC9-BBFF-B8F267ABD001}"/>
              </a:ext>
            </a:extLst>
          </p:cNvPr>
          <p:cNvSpPr txBox="1"/>
          <p:nvPr/>
        </p:nvSpPr>
        <p:spPr>
          <a:xfrm>
            <a:off x="752475" y="1219200"/>
            <a:ext cx="9344025" cy="923330"/>
          </a:xfrm>
          <a:prstGeom prst="rect">
            <a:avLst/>
          </a:prstGeom>
          <a:noFill/>
        </p:spPr>
        <p:txBody>
          <a:bodyPr wrap="square" rtlCol="0">
            <a:spAutoFit/>
          </a:bodyPr>
          <a:lstStyle/>
          <a:p>
            <a:r>
              <a:rPr lang="en-US" dirty="0"/>
              <a:t>Các </a:t>
            </a:r>
            <a:r>
              <a:rPr lang="en-US" dirty="0" err="1"/>
              <a:t>vấn</a:t>
            </a:r>
            <a:r>
              <a:rPr lang="en-US" dirty="0"/>
              <a:t> </a:t>
            </a:r>
            <a:r>
              <a:rPr lang="en-US" dirty="0" err="1"/>
              <a:t>đề</a:t>
            </a:r>
            <a:r>
              <a:rPr lang="en-US" dirty="0"/>
              <a:t> </a:t>
            </a:r>
            <a:r>
              <a:rPr lang="en-US" dirty="0" err="1"/>
              <a:t>xung</a:t>
            </a:r>
            <a:r>
              <a:rPr lang="en-US" dirty="0"/>
              <a:t> </a:t>
            </a:r>
            <a:r>
              <a:rPr lang="en-US" dirty="0" err="1"/>
              <a:t>quanh</a:t>
            </a:r>
            <a:r>
              <a:rPr lang="en-US" dirty="0"/>
              <a:t>:</a:t>
            </a:r>
          </a:p>
          <a:p>
            <a:r>
              <a:rPr lang="en-US" dirty="0"/>
              <a:t>	- Giao </a:t>
            </a:r>
            <a:r>
              <a:rPr lang="en-US" dirty="0" err="1"/>
              <a:t>tiếp</a:t>
            </a:r>
            <a:r>
              <a:rPr lang="en-US" dirty="0"/>
              <a:t> </a:t>
            </a:r>
            <a:r>
              <a:rPr lang="en-US" dirty="0" err="1"/>
              <a:t>với</a:t>
            </a:r>
            <a:r>
              <a:rPr lang="en-US" dirty="0"/>
              <a:t> </a:t>
            </a:r>
            <a:r>
              <a:rPr lang="en-US" dirty="0" err="1"/>
              <a:t>mọi</a:t>
            </a:r>
            <a:r>
              <a:rPr lang="en-US" dirty="0"/>
              <a:t> </a:t>
            </a:r>
            <a:r>
              <a:rPr lang="en-US" dirty="0" err="1"/>
              <a:t>người</a:t>
            </a:r>
            <a:r>
              <a:rPr lang="en-US" dirty="0"/>
              <a:t> : </a:t>
            </a:r>
            <a:r>
              <a:rPr lang="en-US" dirty="0" err="1"/>
              <a:t>không</a:t>
            </a:r>
            <a:r>
              <a:rPr lang="en-US" dirty="0"/>
              <a:t> </a:t>
            </a:r>
            <a:r>
              <a:rPr lang="en-US" dirty="0" err="1"/>
              <a:t>có</a:t>
            </a:r>
            <a:r>
              <a:rPr lang="en-US" dirty="0"/>
              <a:t> </a:t>
            </a:r>
            <a:r>
              <a:rPr lang="en-US" dirty="0" err="1"/>
              <a:t>khó</a:t>
            </a:r>
            <a:r>
              <a:rPr lang="en-US" dirty="0"/>
              <a:t> </a:t>
            </a:r>
            <a:r>
              <a:rPr lang="en-US" dirty="0" err="1"/>
              <a:t>khăn</a:t>
            </a:r>
            <a:r>
              <a:rPr lang="en-US" dirty="0"/>
              <a:t> </a:t>
            </a:r>
            <a:r>
              <a:rPr lang="en-US" dirty="0" err="1"/>
              <a:t>gì</a:t>
            </a:r>
            <a:r>
              <a:rPr lang="en-US" dirty="0"/>
              <a:t>, </a:t>
            </a:r>
            <a:r>
              <a:rPr lang="en-US" dirty="0" err="1"/>
              <a:t>môi</a:t>
            </a:r>
            <a:r>
              <a:rPr lang="en-US" dirty="0"/>
              <a:t> </a:t>
            </a:r>
            <a:r>
              <a:rPr lang="en-US" dirty="0" err="1"/>
              <a:t>trường</a:t>
            </a:r>
            <a:r>
              <a:rPr lang="en-US" dirty="0"/>
              <a:t> </a:t>
            </a:r>
            <a:r>
              <a:rPr lang="en-US" dirty="0" err="1"/>
              <a:t>rất</a:t>
            </a:r>
            <a:r>
              <a:rPr lang="en-US" dirty="0"/>
              <a:t> </a:t>
            </a:r>
            <a:r>
              <a:rPr lang="en-US" dirty="0" err="1"/>
              <a:t>lành</a:t>
            </a:r>
            <a:r>
              <a:rPr lang="en-US" dirty="0"/>
              <a:t> </a:t>
            </a:r>
            <a:r>
              <a:rPr lang="en-US" dirty="0" err="1"/>
              <a:t>mạnh</a:t>
            </a:r>
            <a:r>
              <a:rPr lang="en-US" dirty="0"/>
              <a:t>, </a:t>
            </a:r>
            <a:r>
              <a:rPr lang="en-US" dirty="0" err="1"/>
              <a:t>vui</a:t>
            </a:r>
            <a:r>
              <a:rPr lang="en-US" dirty="0"/>
              <a:t> </a:t>
            </a:r>
            <a:r>
              <a:rPr lang="en-US" dirty="0" err="1"/>
              <a:t>vẻ</a:t>
            </a:r>
            <a:r>
              <a:rPr lang="en-US" dirty="0"/>
              <a:t> </a:t>
            </a:r>
            <a:r>
              <a:rPr lang="en-US" dirty="0" err="1"/>
              <a:t>hòa</a:t>
            </a:r>
            <a:r>
              <a:rPr lang="en-US" dirty="0"/>
              <a:t> </a:t>
            </a:r>
            <a:r>
              <a:rPr lang="en-US" dirty="0" err="1"/>
              <a:t>đồng</a:t>
            </a:r>
            <a:r>
              <a:rPr lang="en-US" dirty="0"/>
              <a:t>.</a:t>
            </a:r>
          </a:p>
          <a:p>
            <a:r>
              <a:rPr lang="en-US" dirty="0"/>
              <a:t>	- Các </a:t>
            </a:r>
            <a:r>
              <a:rPr lang="en-US" dirty="0" err="1"/>
              <a:t>công</a:t>
            </a:r>
            <a:r>
              <a:rPr lang="en-US" dirty="0"/>
              <a:t> </a:t>
            </a:r>
            <a:r>
              <a:rPr lang="en-US" dirty="0" err="1"/>
              <a:t>cụ</a:t>
            </a:r>
            <a:r>
              <a:rPr lang="en-US" dirty="0"/>
              <a:t>: </a:t>
            </a:r>
            <a:r>
              <a:rPr lang="en-US" dirty="0" err="1"/>
              <a:t>thì</a:t>
            </a:r>
            <a:r>
              <a:rPr lang="en-US" dirty="0"/>
              <a:t> </a:t>
            </a:r>
            <a:r>
              <a:rPr lang="en-US" dirty="0" err="1"/>
              <a:t>còn</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chưa</a:t>
            </a:r>
            <a:r>
              <a:rPr lang="en-US" dirty="0"/>
              <a:t> </a:t>
            </a:r>
            <a:r>
              <a:rPr lang="en-US" dirty="0" err="1"/>
              <a:t>sử</a:t>
            </a:r>
            <a:r>
              <a:rPr lang="en-US" dirty="0"/>
              <a:t> </a:t>
            </a:r>
            <a:r>
              <a:rPr lang="en-US" dirty="0" err="1"/>
              <a:t>dụng</a:t>
            </a:r>
            <a:r>
              <a:rPr lang="en-US" dirty="0"/>
              <a:t> =&gt; </a:t>
            </a:r>
            <a:r>
              <a:rPr lang="en-US" dirty="0" err="1"/>
              <a:t>Cố</a:t>
            </a:r>
            <a:r>
              <a:rPr lang="en-US" dirty="0"/>
              <a:t> </a:t>
            </a:r>
            <a:r>
              <a:rPr lang="en-US" dirty="0" err="1"/>
              <a:t>gắng</a:t>
            </a:r>
            <a:r>
              <a:rPr lang="en-US" dirty="0"/>
              <a:t> để </a:t>
            </a:r>
            <a:r>
              <a:rPr lang="en-US" dirty="0" err="1"/>
              <a:t>tìm</a:t>
            </a:r>
            <a:r>
              <a:rPr lang="en-US" dirty="0"/>
              <a:t> </a:t>
            </a:r>
            <a:r>
              <a:rPr lang="en-US" dirty="0" err="1"/>
              <a:t>tòi</a:t>
            </a:r>
            <a:r>
              <a:rPr lang="en-US" dirty="0"/>
              <a:t>, </a:t>
            </a:r>
            <a:r>
              <a:rPr lang="en-US" dirty="0" err="1"/>
              <a:t>phát</a:t>
            </a:r>
            <a:r>
              <a:rPr lang="en-US" dirty="0"/>
              <a:t> </a:t>
            </a:r>
            <a:r>
              <a:rPr lang="en-US" dirty="0" err="1"/>
              <a:t>triển</a:t>
            </a:r>
            <a:r>
              <a:rPr lang="en-US" dirty="0"/>
              <a:t> </a:t>
            </a:r>
            <a:r>
              <a:rPr lang="en-US" dirty="0" err="1"/>
              <a:t>thêm</a:t>
            </a:r>
            <a:endParaRPr lang="en-US" dirty="0"/>
          </a:p>
        </p:txBody>
      </p:sp>
    </p:spTree>
    <p:extLst>
      <p:ext uri="{BB962C8B-B14F-4D97-AF65-F5344CB8AC3E}">
        <p14:creationId xmlns:p14="http://schemas.microsoft.com/office/powerpoint/2010/main" val="302296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8242-DD6A-85A0-260D-379CBA39B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C3750-D00F-5775-E014-8E9475C1DB2D}"/>
              </a:ext>
            </a:extLst>
          </p:cNvPr>
          <p:cNvSpPr>
            <a:spLocks noGrp="1"/>
          </p:cNvSpPr>
          <p:nvPr>
            <p:ph type="title"/>
          </p:nvPr>
        </p:nvSpPr>
        <p:spPr>
          <a:xfrm>
            <a:off x="146304" y="195163"/>
            <a:ext cx="72450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CD751627-55AE-698B-96DD-EA8118896E97}"/>
              </a:ext>
            </a:extLst>
          </p:cNvPr>
          <p:cNvSpPr>
            <a:spLocks noGrp="1"/>
          </p:cNvSpPr>
          <p:nvPr>
            <p:ph idx="1"/>
          </p:nvPr>
        </p:nvSpPr>
        <p:spPr>
          <a:xfrm>
            <a:off x="716280" y="897466"/>
            <a:ext cx="5713095" cy="455084"/>
          </a:xfrm>
        </p:spPr>
        <p:txBody>
          <a:bodyPr>
            <a:normAutofit fontScale="77500" lnSpcReduction="20000"/>
          </a:bodyPr>
          <a:lstStyle/>
          <a:p>
            <a:r>
              <a:rPr lang="en-US" dirty="0">
                <a:solidFill>
                  <a:srgbClr val="FF0000"/>
                </a:solidFill>
              </a:rPr>
              <a:t>- </a:t>
            </a:r>
            <a:r>
              <a:rPr lang="vi-VN" dirty="0">
                <a:solidFill>
                  <a:srgbClr val="FF0000"/>
                </a:solidFill>
              </a:rPr>
              <a:t>Dự đoán các</a:t>
            </a:r>
            <a:r>
              <a:rPr lang="en-US" dirty="0">
                <a:solidFill>
                  <a:srgbClr val="FF0000"/>
                </a:solidFill>
              </a:rPr>
              <a:t> </a:t>
            </a:r>
            <a:r>
              <a:rPr lang="en-US" dirty="0" err="1">
                <a:solidFill>
                  <a:srgbClr val="FF0000"/>
                </a:solidFill>
              </a:rPr>
              <a:t>vấn</a:t>
            </a:r>
            <a:r>
              <a:rPr lang="en-US" dirty="0">
                <a:solidFill>
                  <a:srgbClr val="FF0000"/>
                </a:solidFill>
              </a:rPr>
              <a:t> </a:t>
            </a:r>
            <a:r>
              <a:rPr lang="en-US" dirty="0" err="1">
                <a:solidFill>
                  <a:srgbClr val="FF0000"/>
                </a:solidFill>
              </a:rPr>
              <a:t>đề</a:t>
            </a:r>
            <a:r>
              <a:rPr lang="en-US" dirty="0">
                <a:solidFill>
                  <a:srgbClr val="FF0000"/>
                </a:solidFill>
              </a:rPr>
              <a:t> </a:t>
            </a:r>
            <a:r>
              <a:rPr lang="vi-VN" dirty="0">
                <a:solidFill>
                  <a:srgbClr val="FF0000"/>
                </a:solidFill>
              </a:rPr>
              <a:t>khác có thể</a:t>
            </a:r>
            <a:r>
              <a:rPr lang="en-US" dirty="0">
                <a:solidFill>
                  <a:srgbClr val="FF0000"/>
                </a:solidFill>
              </a:rPr>
              <a:t> </a:t>
            </a:r>
            <a:r>
              <a:rPr lang="en-US" dirty="0" err="1">
                <a:solidFill>
                  <a:srgbClr val="FF0000"/>
                </a:solidFill>
              </a:rPr>
              <a:t>gặp</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trong</a:t>
            </a:r>
            <a:r>
              <a:rPr lang="en-US" dirty="0">
                <a:solidFill>
                  <a:srgbClr val="FF0000"/>
                </a:solidFill>
              </a:rPr>
              <a:t> </a:t>
            </a:r>
            <a:r>
              <a:rPr lang="en-US" dirty="0" err="1">
                <a:solidFill>
                  <a:srgbClr val="FF0000"/>
                </a:solidFill>
              </a:rPr>
              <a:t>tương</a:t>
            </a:r>
            <a:r>
              <a:rPr lang="en-US" dirty="0">
                <a:solidFill>
                  <a:srgbClr val="FF0000"/>
                </a:solidFill>
              </a:rPr>
              <a:t> lai:</a:t>
            </a:r>
          </a:p>
        </p:txBody>
      </p:sp>
      <p:sp>
        <p:nvSpPr>
          <p:cNvPr id="6" name="Date Placeholder 5">
            <a:extLst>
              <a:ext uri="{FF2B5EF4-FFF2-40B4-BE49-F238E27FC236}">
                <a16:creationId xmlns:a16="http://schemas.microsoft.com/office/drawing/2014/main" id="{F38187FB-E166-590B-96E9-E85729AB07BC}"/>
              </a:ext>
            </a:extLst>
          </p:cNvPr>
          <p:cNvSpPr>
            <a:spLocks noGrp="1"/>
          </p:cNvSpPr>
          <p:nvPr>
            <p:ph type="dt" sz="half" idx="10"/>
          </p:nvPr>
        </p:nvSpPr>
        <p:spPr/>
        <p:txBody>
          <a:bodyPr/>
          <a:lstStyle/>
          <a:p>
            <a:fld id="{787CFB90-0300-4D4A-82F3-ADE129B99213}" type="datetime9">
              <a:rPr lang="en-US" smtClean="0"/>
              <a:t>1/16/2026 5:00:43 PM</a:t>
            </a:fld>
            <a:endParaRPr lang="en-US"/>
          </a:p>
        </p:txBody>
      </p:sp>
      <p:sp>
        <p:nvSpPr>
          <p:cNvPr id="7" name="Footer Placeholder 6">
            <a:extLst>
              <a:ext uri="{FF2B5EF4-FFF2-40B4-BE49-F238E27FC236}">
                <a16:creationId xmlns:a16="http://schemas.microsoft.com/office/drawing/2014/main" id="{70E31196-F1DD-4886-421C-96730B4BE656}"/>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22EA8B0E-2D3A-9E08-6300-B403B5C0312F}"/>
              </a:ext>
            </a:extLst>
          </p:cNvPr>
          <p:cNvSpPr>
            <a:spLocks noGrp="1"/>
          </p:cNvSpPr>
          <p:nvPr>
            <p:ph type="sldNum" sz="quarter" idx="12"/>
          </p:nvPr>
        </p:nvSpPr>
        <p:spPr/>
        <p:txBody>
          <a:bodyPr/>
          <a:lstStyle/>
          <a:p>
            <a:fld id="{81097CE2-82D9-4ED5-9F0C-F9C654B904AA}" type="slidenum">
              <a:rPr lang="en-US" smtClean="0"/>
              <a:t>17</a:t>
            </a:fld>
            <a:endParaRPr lang="en-US" dirty="0"/>
          </a:p>
        </p:txBody>
      </p:sp>
      <p:graphicFrame>
        <p:nvGraphicFramePr>
          <p:cNvPr id="11" name="Table 10">
            <a:extLst>
              <a:ext uri="{FF2B5EF4-FFF2-40B4-BE49-F238E27FC236}">
                <a16:creationId xmlns:a16="http://schemas.microsoft.com/office/drawing/2014/main" id="{227F9B06-5F2D-AD49-3B70-64CF71944A21}"/>
              </a:ext>
            </a:extLst>
          </p:cNvPr>
          <p:cNvGraphicFramePr>
            <a:graphicFrameLocks noGrp="1"/>
          </p:cNvGraphicFramePr>
          <p:nvPr>
            <p:extLst>
              <p:ext uri="{D42A27DB-BD31-4B8C-83A1-F6EECF244321}">
                <p14:modId xmlns:p14="http://schemas.microsoft.com/office/powerpoint/2010/main" val="1805147017"/>
              </p:ext>
            </p:extLst>
          </p:nvPr>
        </p:nvGraphicFramePr>
        <p:xfrm>
          <a:off x="1097279" y="1453584"/>
          <a:ext cx="10115204" cy="4242364"/>
        </p:xfrm>
        <a:graphic>
          <a:graphicData uri="http://schemas.openxmlformats.org/drawingml/2006/table">
            <a:tbl>
              <a:tblPr firstRow="1" bandRow="1">
                <a:tableStyleId>{5C22544A-7EE6-4342-B048-85BDC9FD1C3A}</a:tableStyleId>
              </a:tblPr>
              <a:tblGrid>
                <a:gridCol w="5057602">
                  <a:extLst>
                    <a:ext uri="{9D8B030D-6E8A-4147-A177-3AD203B41FA5}">
                      <a16:colId xmlns:a16="http://schemas.microsoft.com/office/drawing/2014/main" val="1443208544"/>
                    </a:ext>
                  </a:extLst>
                </a:gridCol>
                <a:gridCol w="5057602">
                  <a:extLst>
                    <a:ext uri="{9D8B030D-6E8A-4147-A177-3AD203B41FA5}">
                      <a16:colId xmlns:a16="http://schemas.microsoft.com/office/drawing/2014/main" val="1402084733"/>
                    </a:ext>
                  </a:extLst>
                </a:gridCol>
              </a:tblGrid>
              <a:tr h="1060591">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85143"/>
                  </a:ext>
                </a:extLst>
              </a:tr>
              <a:tr h="1060591">
                <a:tc>
                  <a:txBody>
                    <a:bodyPr/>
                    <a:lstStyle/>
                    <a:p>
                      <a:pPr algn="ctr"/>
                      <a:r>
                        <a:rPr lang="en-US" dirty="0" err="1">
                          <a:latin typeface="Arial" panose="020B0604020202020204" pitchFamily="34" charset="0"/>
                        </a:rPr>
                        <a:t>Triển</a:t>
                      </a:r>
                      <a:r>
                        <a:rPr lang="en-US" dirty="0">
                          <a:latin typeface="Arial" panose="020B0604020202020204" pitchFamily="34" charset="0"/>
                        </a:rPr>
                        <a:t> </a:t>
                      </a:r>
                      <a:r>
                        <a:rPr lang="en-US" dirty="0" err="1"/>
                        <a:t>khai</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ngang</a:t>
                      </a:r>
                      <a:r>
                        <a:rPr lang="en-US" dirty="0"/>
                        <a:t> </a:t>
                      </a:r>
                      <a:r>
                        <a:rPr lang="en-US" dirty="0" err="1"/>
                        <a:t>hàng</a:t>
                      </a:r>
                      <a:r>
                        <a:rPr lang="en-US" dirty="0"/>
                        <a:t> </a:t>
                      </a:r>
                      <a:r>
                        <a:rPr lang="en-US" dirty="0" err="1"/>
                        <a:t>như</a:t>
                      </a:r>
                      <a:r>
                        <a:rPr lang="en-US" dirty="0"/>
                        <a:t> UART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trước</a:t>
                      </a:r>
                      <a:r>
                        <a:rPr lang="en-US" dirty="0"/>
                        <a:t> </a:t>
                      </a:r>
                      <a:r>
                        <a:rPr lang="en-US" dirty="0" err="1"/>
                        <a:t>về</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này</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khối</a:t>
                      </a:r>
                      <a:r>
                        <a:rPr lang="en-US" dirty="0"/>
                        <a:t> </a:t>
                      </a:r>
                      <a:r>
                        <a:rPr lang="en-US" dirty="0" err="1"/>
                        <a:t>cần</a:t>
                      </a:r>
                      <a:r>
                        <a:rPr lang="en-US" dirty="0"/>
                        <a:t> </a:t>
                      </a:r>
                      <a:r>
                        <a:rPr lang="en-US" dirty="0" err="1"/>
                        <a:t>thiết</a:t>
                      </a:r>
                      <a:r>
                        <a:rPr lang="en-US" dirty="0"/>
                        <a:t> ở </a:t>
                      </a:r>
                      <a:r>
                        <a:rPr lang="en-US" dirty="0" err="1"/>
                        <a:t>trong</a:t>
                      </a:r>
                      <a:r>
                        <a:rPr lang="en-US" dirty="0"/>
                        <a:t> </a:t>
                      </a:r>
                      <a:r>
                        <a:rPr lang="en-US" dirty="0" err="1"/>
                        <a:t>từng</a:t>
                      </a:r>
                      <a:r>
                        <a:rPr lang="en-US" dirty="0"/>
                        <a:t> </a:t>
                      </a:r>
                      <a:r>
                        <a:rPr lang="en-US" dirty="0" err="1"/>
                        <a:t>giao</a:t>
                      </a:r>
                      <a:r>
                        <a:rPr lang="en-US" dirty="0"/>
                        <a:t> </a:t>
                      </a:r>
                      <a:r>
                        <a:rPr lang="en-US" dirty="0" err="1"/>
                        <a:t>thức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010341"/>
                  </a:ext>
                </a:extLst>
              </a:tr>
              <a:tr h="1060591">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t>kế</a:t>
                      </a:r>
                      <a:r>
                        <a:rPr lang="en-US" dirty="0"/>
                        <a:t> </a:t>
                      </a:r>
                      <a:r>
                        <a:rPr lang="en-US" dirty="0" err="1"/>
                        <a:t>các</a:t>
                      </a:r>
                      <a:r>
                        <a:rPr lang="en-US" dirty="0"/>
                        <a:t> IP - </a:t>
                      </a:r>
                      <a:r>
                        <a:rPr lang="en-US" sz="1800" b="0" i="0" kern="1200" dirty="0">
                          <a:solidFill>
                            <a:schemeClr val="dk1"/>
                          </a:solidFill>
                          <a:effectLst/>
                          <a:latin typeface="Arial" panose="020B0604020202020204" pitchFamily="34" charset="0"/>
                          <a:ea typeface="+mn-ea"/>
                          <a:cs typeface="+mn-cs"/>
                        </a:rPr>
                        <a:t>Intellectual Properties</a:t>
                      </a:r>
                      <a:r>
                        <a:rPr lang="en-US" dirty="0"/>
                        <a:t> (</a:t>
                      </a:r>
                      <a:r>
                        <a:rPr lang="en-US" dirty="0" err="1"/>
                        <a:t>khối</a:t>
                      </a:r>
                      <a:r>
                        <a:rPr lang="en-US" dirty="0"/>
                        <a:t> </a:t>
                      </a:r>
                      <a:r>
                        <a:rPr lang="en-US" dirty="0" err="1"/>
                        <a:t>chức</a:t>
                      </a:r>
                      <a:r>
                        <a:rPr lang="en-US" dirty="0"/>
                        <a:t> </a:t>
                      </a:r>
                      <a:r>
                        <a:rPr lang="en-US" dirty="0" err="1"/>
                        <a:t>năng</a:t>
                      </a:r>
                      <a:r>
                        <a:rPr lang="en-US" dirty="0"/>
                        <a:t> </a:t>
                      </a:r>
                      <a:r>
                        <a:rPr lang="en-US" dirty="0" err="1"/>
                        <a:t>đóng</a:t>
                      </a:r>
                      <a:r>
                        <a:rPr lang="en-US" dirty="0"/>
                        <a:t> </a:t>
                      </a:r>
                      <a:r>
                        <a:rPr lang="en-US" dirty="0" err="1"/>
                        <a:t>sẵn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Debug </a:t>
                      </a:r>
                      <a:r>
                        <a:rPr lang="en-US" dirty="0" err="1">
                          <a:latin typeface="Arial" panose="020B0604020202020204" pitchFamily="34" charset="0"/>
                        </a:rPr>
                        <a:t>tín</a:t>
                      </a:r>
                      <a:r>
                        <a:rPr lang="en-US" dirty="0"/>
                        <a:t> </a:t>
                      </a:r>
                      <a:r>
                        <a:rPr lang="en-US" dirty="0" err="1"/>
                        <a:t>hiệu</a:t>
                      </a:r>
                      <a:r>
                        <a:rPr lang="en-US" dirty="0"/>
                        <a:t> </a:t>
                      </a:r>
                      <a:r>
                        <a:rPr lang="en-US" dirty="0" err="1"/>
                        <a:t>cho</a:t>
                      </a:r>
                      <a:r>
                        <a:rPr lang="en-US" dirty="0"/>
                        <a:t> </a:t>
                      </a:r>
                      <a:r>
                        <a:rPr lang="en-US" dirty="0" err="1"/>
                        <a:t>các</a:t>
                      </a:r>
                      <a:r>
                        <a:rPr lang="en-US" dirty="0"/>
                        <a:t> module </a:t>
                      </a:r>
                      <a:r>
                        <a:rPr lang="en-US" dirty="0" err="1"/>
                        <a:t>cần</a:t>
                      </a:r>
                      <a:r>
                        <a:rPr lang="en-US" dirty="0"/>
                        <a:t> </a:t>
                      </a:r>
                      <a:r>
                        <a:rPr lang="en-US" dirty="0" err="1"/>
                        <a:t>tạo</a:t>
                      </a:r>
                      <a:r>
                        <a:rPr lang="en-US" dirty="0"/>
                        <a:t>, </a:t>
                      </a:r>
                      <a:r>
                        <a:rPr lang="en-US" dirty="0" err="1"/>
                        <a:t>tìm</a:t>
                      </a:r>
                      <a:r>
                        <a:rPr lang="en-US" dirty="0"/>
                        <a:t> </a:t>
                      </a:r>
                      <a:r>
                        <a:rPr lang="en-US" dirty="0" err="1"/>
                        <a:t>các</a:t>
                      </a:r>
                      <a:r>
                        <a:rPr lang="en-US" dirty="0"/>
                        <a:t> </a:t>
                      </a:r>
                      <a:r>
                        <a:rPr lang="en-US" dirty="0" err="1"/>
                        <a:t>điểm</a:t>
                      </a:r>
                      <a:r>
                        <a:rPr lang="en-US" dirty="0"/>
                        <a:t> </a:t>
                      </a:r>
                      <a:r>
                        <a:rPr lang="en-US" dirty="0" err="1"/>
                        <a:t>gây</a:t>
                      </a:r>
                      <a:r>
                        <a:rPr lang="en-US" dirty="0"/>
                        <a:t> </a:t>
                      </a:r>
                      <a:r>
                        <a:rPr lang="en-US" dirty="0" err="1"/>
                        <a:t>ra</a:t>
                      </a:r>
                      <a:r>
                        <a:rPr lang="en-US" dirty="0"/>
                        <a:t> </a:t>
                      </a:r>
                      <a:r>
                        <a:rPr lang="en-US" dirty="0" err="1"/>
                        <a:t>lỗi</a:t>
                      </a:r>
                      <a:r>
                        <a:rPr lang="en-US" dirty="0"/>
                        <a:t>, </a:t>
                      </a:r>
                      <a:r>
                        <a:rPr lang="en-US" dirty="0" err="1"/>
                        <a:t>xây</a:t>
                      </a:r>
                      <a:r>
                        <a:rPr lang="en-US" dirty="0"/>
                        <a:t> </a:t>
                      </a:r>
                      <a:r>
                        <a:rPr lang="en-US" dirty="0" err="1"/>
                        <a:t>dựng</a:t>
                      </a:r>
                      <a:r>
                        <a:rPr lang="en-US" dirty="0"/>
                        <a:t> </a:t>
                      </a:r>
                      <a:r>
                        <a:rPr lang="en-US" dirty="0" err="1"/>
                        <a:t>thêm</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bên</a:t>
                      </a:r>
                      <a:r>
                        <a:rPr lang="en-US" dirty="0"/>
                        <a:t> </a:t>
                      </a:r>
                      <a:r>
                        <a:rPr lang="en-US" dirty="0" err="1"/>
                        <a:t>lề</a:t>
                      </a:r>
                      <a:r>
                        <a:rPr lang="en-US" dirty="0"/>
                        <a:t> để </a:t>
                      </a:r>
                      <a:r>
                        <a:rPr lang="en-US" dirty="0" err="1"/>
                        <a:t>đảm</a:t>
                      </a:r>
                      <a:r>
                        <a:rPr lang="en-US" dirty="0"/>
                        <a:t> </a:t>
                      </a:r>
                      <a:r>
                        <a:rPr lang="en-US" dirty="0" err="1"/>
                        <a:t>bảo</a:t>
                      </a:r>
                      <a:r>
                        <a:rPr lang="en-US" dirty="0"/>
                        <a:t> </a:t>
                      </a:r>
                      <a:r>
                        <a:rPr lang="en-US" dirty="0" err="1"/>
                        <a:t>được</a:t>
                      </a:r>
                      <a:r>
                        <a:rPr lang="en-US" dirty="0"/>
                        <a:t> </a:t>
                      </a:r>
                      <a:r>
                        <a:rPr lang="en-US" dirty="0" err="1"/>
                        <a:t>các</a:t>
                      </a:r>
                      <a:r>
                        <a:rPr lang="en-US" dirty="0"/>
                        <a:t> </a:t>
                      </a:r>
                      <a:r>
                        <a:rPr lang="en-US" dirty="0" err="1"/>
                        <a:t>tính</a:t>
                      </a:r>
                      <a:r>
                        <a:rPr lang="en-US" dirty="0"/>
                        <a:t> </a:t>
                      </a:r>
                      <a:r>
                        <a:rPr lang="en-US" dirty="0" err="1"/>
                        <a:t>ứng</a:t>
                      </a:r>
                      <a:r>
                        <a:rPr lang="en-US" dirty="0"/>
                        <a:t> </a:t>
                      </a:r>
                      <a:r>
                        <a:rPr lang="en-US" dirty="0" err="1"/>
                        <a:t>dụng</a:t>
                      </a:r>
                      <a:r>
                        <a:rPr lang="en-US" dirty="0"/>
                        <a:t> </a:t>
                      </a:r>
                      <a:r>
                        <a:rPr lang="en-US" dirty="0" err="1"/>
                        <a:t>của</a:t>
                      </a:r>
                      <a:r>
                        <a:rPr lang="en-US" dirty="0"/>
                        <a: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7809142"/>
                  </a:ext>
                </a:extLst>
              </a:tr>
              <a:tr h="1060591">
                <a:tc>
                  <a:txBody>
                    <a:bodyPr/>
                    <a:lstStyle/>
                    <a:p>
                      <a:pPr algn="ctr"/>
                      <a:r>
                        <a:rPr lang="en-US" dirty="0" err="1">
                          <a:latin typeface="Arial" panose="020B0604020202020204" pitchFamily="34" charset="0"/>
                        </a:rPr>
                        <a:t>Chạy</a:t>
                      </a:r>
                      <a:r>
                        <a:rPr lang="en-US" dirty="0">
                          <a:latin typeface="Arial" panose="020B0604020202020204" pitchFamily="34" charset="0"/>
                        </a:rPr>
                        <a:t> </a:t>
                      </a:r>
                      <a:r>
                        <a:rPr lang="en-US" dirty="0" err="1"/>
                        <a:t>PetaLinux</a:t>
                      </a:r>
                      <a:r>
                        <a:rPr lang="en-US" dirty="0"/>
                        <a:t> </a:t>
                      </a:r>
                      <a:r>
                        <a:rPr lang="en-US" dirty="0" err="1"/>
                        <a:t>trên</a:t>
                      </a:r>
                      <a:r>
                        <a:rPr lang="en-US" dirty="0"/>
                        <a:t> FPGA để </a:t>
                      </a:r>
                      <a:r>
                        <a:rPr lang="en-US" dirty="0" err="1"/>
                        <a:t>ứng</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cần</a:t>
                      </a:r>
                      <a:r>
                        <a:rPr lang="en-US" dirty="0"/>
                        <a:t> </a:t>
                      </a:r>
                      <a:r>
                        <a:rPr lang="en-US" dirty="0" err="1"/>
                        <a:t>cả</a:t>
                      </a:r>
                      <a:r>
                        <a:rPr lang="en-US" dirty="0"/>
                        <a:t> PS </a:t>
                      </a:r>
                      <a:r>
                        <a:rPr lang="en-US" dirty="0" err="1"/>
                        <a:t>và</a:t>
                      </a:r>
                      <a:r>
                        <a:rPr lang="en-US" dirty="0"/>
                        <a:t> PL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về</a:t>
                      </a:r>
                      <a:r>
                        <a:rPr lang="en-US" dirty="0"/>
                        <a:t> </a:t>
                      </a:r>
                      <a:r>
                        <a:rPr lang="en-US" dirty="0" err="1"/>
                        <a:t>cấu</a:t>
                      </a:r>
                      <a:r>
                        <a:rPr lang="en-US" dirty="0"/>
                        <a:t> </a:t>
                      </a:r>
                      <a:r>
                        <a:rPr lang="en-US" dirty="0" err="1"/>
                        <a:t>trúc</a:t>
                      </a:r>
                      <a:r>
                        <a:rPr lang="en-US" dirty="0"/>
                        <a:t> </a:t>
                      </a:r>
                      <a:r>
                        <a:rPr lang="en-US" dirty="0" err="1"/>
                        <a:t>hệ</a:t>
                      </a:r>
                      <a:r>
                        <a:rPr lang="en-US" dirty="0"/>
                        <a:t> </a:t>
                      </a:r>
                      <a:r>
                        <a:rPr lang="en-US" dirty="0" err="1"/>
                        <a:t>điều</a:t>
                      </a:r>
                      <a:r>
                        <a:rPr lang="en-US" dirty="0"/>
                        <a:t> </a:t>
                      </a:r>
                      <a:r>
                        <a:rPr lang="en-US" dirty="0" err="1"/>
                        <a:t>hành</a:t>
                      </a:r>
                      <a:r>
                        <a:rPr lang="en-US" dirty="0"/>
                        <a:t> Linux, </a:t>
                      </a:r>
                      <a:r>
                        <a:rPr lang="en-US" dirty="0" err="1"/>
                        <a:t>cách</a:t>
                      </a:r>
                      <a:r>
                        <a:rPr lang="en-US" dirty="0"/>
                        <a:t> boot </a:t>
                      </a:r>
                      <a:r>
                        <a:rPr lang="en-US" dirty="0" err="1"/>
                        <a:t>PetaLinux</a:t>
                      </a:r>
                      <a:r>
                        <a:rPr lang="en-US" dirty="0"/>
                        <a:t> </a:t>
                      </a:r>
                      <a:r>
                        <a:rPr lang="en-US" dirty="0" err="1"/>
                        <a:t>trên</a:t>
                      </a:r>
                      <a:r>
                        <a:rPr lang="en-US" dirty="0"/>
                        <a:t> board FPGA,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434305"/>
                  </a:ext>
                </a:extLst>
              </a:tr>
            </a:tbl>
          </a:graphicData>
        </a:graphic>
      </p:graphicFrame>
    </p:spTree>
    <p:extLst>
      <p:ext uri="{BB962C8B-B14F-4D97-AF65-F5344CB8AC3E}">
        <p14:creationId xmlns:p14="http://schemas.microsoft.com/office/powerpoint/2010/main" val="305554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5CE20-B33A-22B3-8C5F-E6ECFCF4F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50381-AFFE-E351-19CC-90148B0FDEB0}"/>
              </a:ext>
            </a:extLst>
          </p:cNvPr>
          <p:cNvSpPr>
            <a:spLocks noGrp="1"/>
          </p:cNvSpPr>
          <p:nvPr>
            <p:ph idx="1"/>
          </p:nvPr>
        </p:nvSpPr>
        <p:spPr/>
        <p:txBody>
          <a:bodyPr>
            <a:normAutofit/>
          </a:bodyPr>
          <a:lstStyle/>
          <a:p>
            <a:pPr algn="ctr"/>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b="1" dirty="0"/>
          </a:p>
        </p:txBody>
      </p:sp>
      <p:sp>
        <p:nvSpPr>
          <p:cNvPr id="2" name="Date Placeholder 1">
            <a:extLst>
              <a:ext uri="{FF2B5EF4-FFF2-40B4-BE49-F238E27FC236}">
                <a16:creationId xmlns:a16="http://schemas.microsoft.com/office/drawing/2014/main" id="{AEF86FE0-558E-046C-0404-33CDEC001312}"/>
              </a:ext>
            </a:extLst>
          </p:cNvPr>
          <p:cNvSpPr>
            <a:spLocks noGrp="1"/>
          </p:cNvSpPr>
          <p:nvPr>
            <p:ph type="dt" sz="half" idx="10"/>
          </p:nvPr>
        </p:nvSpPr>
        <p:spPr/>
        <p:txBody>
          <a:bodyPr/>
          <a:lstStyle/>
          <a:p>
            <a:fld id="{51988D86-EC7E-4622-B6B9-2D46FB9CE36C}" type="datetime9">
              <a:rPr lang="en-US" smtClean="0"/>
              <a:t>1/16/2026 5:00:43 PM</a:t>
            </a:fld>
            <a:endParaRPr lang="en-US"/>
          </a:p>
        </p:txBody>
      </p:sp>
      <p:sp>
        <p:nvSpPr>
          <p:cNvPr id="4" name="Footer Placeholder 3">
            <a:extLst>
              <a:ext uri="{FF2B5EF4-FFF2-40B4-BE49-F238E27FC236}">
                <a16:creationId xmlns:a16="http://schemas.microsoft.com/office/drawing/2014/main" id="{DFFEA494-1B62-07F7-DD8F-839A69803694}"/>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635140F2-D807-B4BE-C945-CC3F047B3C3C}"/>
              </a:ext>
            </a:extLst>
          </p:cNvPr>
          <p:cNvSpPr>
            <a:spLocks noGrp="1"/>
          </p:cNvSpPr>
          <p:nvPr>
            <p:ph type="sldNum" sz="quarter" idx="12"/>
          </p:nvPr>
        </p:nvSpPr>
        <p:spPr/>
        <p:txBody>
          <a:bodyPr/>
          <a:lstStyle/>
          <a:p>
            <a:fld id="{81097CE2-82D9-4ED5-9F0C-F9C654B904AA}" type="slidenum">
              <a:rPr lang="en-US" smtClean="0"/>
              <a:t>18</a:t>
            </a:fld>
            <a:endParaRPr lang="en-US" dirty="0"/>
          </a:p>
        </p:txBody>
      </p:sp>
    </p:spTree>
    <p:extLst>
      <p:ext uri="{BB962C8B-B14F-4D97-AF65-F5344CB8AC3E}">
        <p14:creationId xmlns:p14="http://schemas.microsoft.com/office/powerpoint/2010/main" val="261590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2B256-674E-3484-D852-C7FC8C311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BA972-5FCF-4DAB-7168-1568F9401F2A}"/>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71E6F733-FB64-DF2F-CBA3-FFF8E067D55E}"/>
              </a:ext>
            </a:extLst>
          </p:cNvPr>
          <p:cNvSpPr>
            <a:spLocks noGrp="1"/>
          </p:cNvSpPr>
          <p:nvPr>
            <p:ph idx="1"/>
          </p:nvPr>
        </p:nvSpPr>
        <p:spPr>
          <a:xfrm>
            <a:off x="752048" y="1211251"/>
            <a:ext cx="4603723" cy="3398071"/>
          </a:xfrm>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sp>
        <p:nvSpPr>
          <p:cNvPr id="4" name="Date Placeholder 3">
            <a:extLst>
              <a:ext uri="{FF2B5EF4-FFF2-40B4-BE49-F238E27FC236}">
                <a16:creationId xmlns:a16="http://schemas.microsoft.com/office/drawing/2014/main" id="{779D28DE-0138-44E0-50CC-44B2FEFFC96E}"/>
              </a:ext>
            </a:extLst>
          </p:cNvPr>
          <p:cNvSpPr>
            <a:spLocks noGrp="1"/>
          </p:cNvSpPr>
          <p:nvPr>
            <p:ph type="dt" sz="half" idx="10"/>
          </p:nvPr>
        </p:nvSpPr>
        <p:spPr/>
        <p:txBody>
          <a:bodyPr/>
          <a:lstStyle/>
          <a:p>
            <a:fld id="{A6653EC5-4D05-460C-915D-628236490BB6}" type="datetime9">
              <a:rPr lang="en-US" smtClean="0"/>
              <a:t>1/16/2026 5:00:43 PM</a:t>
            </a:fld>
            <a:endParaRPr lang="en-US"/>
          </a:p>
        </p:txBody>
      </p:sp>
      <p:sp>
        <p:nvSpPr>
          <p:cNvPr id="5" name="Footer Placeholder 4">
            <a:extLst>
              <a:ext uri="{FF2B5EF4-FFF2-40B4-BE49-F238E27FC236}">
                <a16:creationId xmlns:a16="http://schemas.microsoft.com/office/drawing/2014/main" id="{7329B90A-A077-F4FC-7BD3-DF060F7A0BBA}"/>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E2604BEB-5536-8180-1144-0F9444B9A96C}"/>
              </a:ext>
            </a:extLst>
          </p:cNvPr>
          <p:cNvSpPr>
            <a:spLocks noGrp="1"/>
          </p:cNvSpPr>
          <p:nvPr>
            <p:ph type="sldNum" sz="quarter" idx="12"/>
          </p:nvPr>
        </p:nvSpPr>
        <p:spPr/>
        <p:txBody>
          <a:bodyPr/>
          <a:lstStyle/>
          <a:p>
            <a:fld id="{81097CE2-82D9-4ED5-9F0C-F9C654B904AA}" type="slidenum">
              <a:rPr lang="en-US" smtClean="0"/>
              <a:t>19</a:t>
            </a:fld>
            <a:endParaRPr lang="en-US" dirty="0"/>
          </a:p>
        </p:txBody>
      </p:sp>
      <p:pic>
        <p:nvPicPr>
          <p:cNvPr id="2050" name="Picture 2" descr="FPGA/PC Connection">
            <a:extLst>
              <a:ext uri="{FF2B5EF4-FFF2-40B4-BE49-F238E27FC236}">
                <a16:creationId xmlns:a16="http://schemas.microsoft.com/office/drawing/2014/main" id="{8112C2AA-B1BC-7535-8A83-16697349A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900" y="1211251"/>
            <a:ext cx="64103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1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0B4-BD7D-E8B6-CF7A-76AE17EB7A51}"/>
              </a:ext>
            </a:extLst>
          </p:cNvPr>
          <p:cNvSpPr>
            <a:spLocks noGrp="1"/>
          </p:cNvSpPr>
          <p:nvPr>
            <p:ph type="title"/>
          </p:nvPr>
        </p:nvSpPr>
        <p:spPr>
          <a:xfrm>
            <a:off x="1097280" y="988906"/>
            <a:ext cx="5574108" cy="748454"/>
          </a:xfrm>
        </p:spPr>
        <p:txBody>
          <a:bodyPr/>
          <a:lstStyle/>
          <a:p>
            <a:r>
              <a:rPr lang="en-US" b="1" dirty="0" err="1"/>
              <a:t>Nội</a:t>
            </a:r>
            <a:r>
              <a:rPr lang="en-US" b="1" dirty="0"/>
              <a:t> dung </a:t>
            </a:r>
            <a:r>
              <a:rPr lang="en-US" b="1" dirty="0" err="1"/>
              <a:t>báo</a:t>
            </a:r>
            <a:r>
              <a:rPr lang="en-US" b="1" dirty="0"/>
              <a:t> </a:t>
            </a:r>
            <a:r>
              <a:rPr lang="en-US" b="1" dirty="0" err="1"/>
              <a:t>cáo</a:t>
            </a:r>
            <a:endParaRPr lang="en-US" b="1" dirty="0"/>
          </a:p>
        </p:txBody>
      </p:sp>
      <p:sp>
        <p:nvSpPr>
          <p:cNvPr id="3" name="Content Placeholder 2">
            <a:extLst>
              <a:ext uri="{FF2B5EF4-FFF2-40B4-BE49-F238E27FC236}">
                <a16:creationId xmlns:a16="http://schemas.microsoft.com/office/drawing/2014/main" id="{815BDBB1-9EC4-38FF-4B45-B147D8DFA704}"/>
              </a:ext>
            </a:extLst>
          </p:cNvPr>
          <p:cNvSpPr>
            <a:spLocks noGrp="1"/>
          </p:cNvSpPr>
          <p:nvPr>
            <p:ph idx="1"/>
          </p:nvPr>
        </p:nvSpPr>
        <p:spPr/>
        <p:txBody>
          <a:bodyPr>
            <a:normAutofit/>
          </a:bodyPr>
          <a:lstStyle/>
          <a:p>
            <a:r>
              <a:rPr lang="en-US" sz="3200" b="1" dirty="0"/>
              <a:t>1. Tiến độ </a:t>
            </a:r>
            <a:r>
              <a:rPr lang="en-US" sz="3200" b="1" dirty="0" err="1"/>
              <a:t>công</a:t>
            </a:r>
            <a:r>
              <a:rPr lang="en-US" sz="3200" b="1" dirty="0"/>
              <a:t> </a:t>
            </a:r>
            <a:r>
              <a:rPr lang="en-US" sz="3200" b="1" dirty="0" err="1"/>
              <a:t>việc</a:t>
            </a:r>
            <a:r>
              <a:rPr lang="en-US" sz="3200" b="1" dirty="0"/>
              <a:t> </a:t>
            </a:r>
          </a:p>
          <a:p>
            <a:r>
              <a:rPr lang="en-US" sz="3200" b="1" dirty="0"/>
              <a:t>2. Công </a:t>
            </a:r>
            <a:r>
              <a:rPr lang="en-US" sz="3200" b="1" dirty="0" err="1"/>
              <a:t>việc</a:t>
            </a:r>
            <a:r>
              <a:rPr lang="en-US" sz="3200" b="1" dirty="0"/>
              <a:t> </a:t>
            </a:r>
            <a:r>
              <a:rPr lang="en-US" sz="3200" b="1" dirty="0" err="1"/>
              <a:t>đã</a:t>
            </a:r>
            <a:r>
              <a:rPr lang="en-US" sz="3200" b="1" dirty="0"/>
              <a:t> </a:t>
            </a:r>
            <a:r>
              <a:rPr lang="en-US" sz="3200" b="1" dirty="0" err="1"/>
              <a:t>thực</a:t>
            </a:r>
            <a:r>
              <a:rPr lang="en-US" sz="3200" b="1" dirty="0"/>
              <a:t> </a:t>
            </a:r>
            <a:r>
              <a:rPr lang="en-US" sz="3200" b="1" dirty="0" err="1"/>
              <a:t>hiện</a:t>
            </a:r>
            <a:endParaRPr lang="en-US" sz="3200" b="1" dirty="0"/>
          </a:p>
          <a:p>
            <a:r>
              <a:rPr lang="en-US" sz="3200" b="1" dirty="0"/>
              <a:t>3. </a:t>
            </a:r>
            <a:r>
              <a:rPr lang="en-US" sz="3200" b="1" dirty="0" err="1"/>
              <a:t>Vấn</a:t>
            </a:r>
            <a:r>
              <a:rPr lang="en-US" sz="3200" b="1" dirty="0"/>
              <a:t> </a:t>
            </a:r>
            <a:r>
              <a:rPr lang="en-US" sz="3200" b="1" dirty="0" err="1"/>
              <a:t>đề</a:t>
            </a:r>
            <a:r>
              <a:rPr lang="en-US" sz="3200" b="1" dirty="0"/>
              <a:t> </a:t>
            </a:r>
            <a:r>
              <a:rPr lang="en-US" sz="3200" b="1" dirty="0" err="1"/>
              <a:t>gặp</a:t>
            </a:r>
            <a:r>
              <a:rPr lang="en-US" sz="3200" b="1" dirty="0"/>
              <a:t> </a:t>
            </a:r>
            <a:r>
              <a:rPr lang="en-US" sz="3200" b="1" dirty="0" err="1"/>
              <a:t>phải</a:t>
            </a:r>
            <a:r>
              <a:rPr lang="en-US" sz="3200" b="1" dirty="0"/>
              <a:t> </a:t>
            </a:r>
            <a:r>
              <a:rPr lang="en-US" sz="3200" b="1" dirty="0" err="1"/>
              <a:t>và</a:t>
            </a:r>
            <a:r>
              <a:rPr lang="en-US" sz="3200" b="1" dirty="0"/>
              <a:t> </a:t>
            </a:r>
            <a:r>
              <a:rPr lang="en-US" sz="3200" b="1" dirty="0" err="1"/>
              <a:t>cách</a:t>
            </a:r>
            <a:r>
              <a:rPr lang="en-US" sz="3200" b="1" dirty="0"/>
              <a:t> </a:t>
            </a:r>
            <a:r>
              <a:rPr lang="en-US" sz="3200" b="1" dirty="0" err="1"/>
              <a:t>khắc</a:t>
            </a:r>
            <a:r>
              <a:rPr lang="en-US" sz="3200" b="1" dirty="0"/>
              <a:t> </a:t>
            </a:r>
            <a:r>
              <a:rPr lang="en-US" sz="3200" b="1" dirty="0" err="1"/>
              <a:t>phục</a:t>
            </a:r>
            <a:endParaRPr lang="en-US" sz="3200" b="1" dirty="0"/>
          </a:p>
          <a:p>
            <a:r>
              <a:rPr lang="en-US" sz="3200" b="1" dirty="0"/>
              <a:t>4. </a:t>
            </a:r>
            <a:r>
              <a:rPr lang="en-US" sz="3200" b="1" dirty="0" err="1"/>
              <a:t>Triển</a:t>
            </a:r>
            <a:r>
              <a:rPr lang="en-US" sz="3200" b="1" dirty="0"/>
              <a:t> </a:t>
            </a:r>
            <a:r>
              <a:rPr lang="en-US" sz="3200" b="1" dirty="0" err="1"/>
              <a:t>khai</a:t>
            </a:r>
            <a:r>
              <a:rPr lang="en-US" sz="3200" b="1" dirty="0"/>
              <a:t> </a:t>
            </a:r>
            <a:r>
              <a:rPr lang="en-US" sz="3200" b="1" dirty="0" err="1"/>
              <a:t>công</a:t>
            </a:r>
            <a:r>
              <a:rPr lang="en-US" sz="3200" b="1" dirty="0"/>
              <a:t> </a:t>
            </a:r>
            <a:r>
              <a:rPr lang="en-US" sz="3200" b="1" dirty="0" err="1"/>
              <a:t>việc</a:t>
            </a:r>
            <a:r>
              <a:rPr lang="en-US" sz="3200" b="1" dirty="0"/>
              <a:t> </a:t>
            </a:r>
            <a:r>
              <a:rPr lang="en-US" sz="3200" b="1" dirty="0" err="1"/>
              <a:t>của</a:t>
            </a:r>
            <a:r>
              <a:rPr lang="en-US" sz="3200" b="1" dirty="0"/>
              <a:t> </a:t>
            </a:r>
            <a:r>
              <a:rPr lang="en-US" sz="3200" b="1" dirty="0" err="1"/>
              <a:t>đợt</a:t>
            </a:r>
            <a:r>
              <a:rPr lang="en-US" sz="3200" b="1" dirty="0"/>
              <a:t> </a:t>
            </a:r>
            <a:r>
              <a:rPr lang="en-US" sz="3200" b="1" dirty="0" err="1"/>
              <a:t>tiếp</a:t>
            </a:r>
            <a:r>
              <a:rPr lang="en-US" sz="3200" b="1" dirty="0"/>
              <a:t> </a:t>
            </a:r>
            <a:r>
              <a:rPr lang="en-US" sz="3200" b="1" dirty="0" err="1"/>
              <a:t>theo</a:t>
            </a:r>
            <a:endParaRPr lang="en-US" sz="3200" b="1" dirty="0"/>
          </a:p>
        </p:txBody>
      </p:sp>
      <p:sp>
        <p:nvSpPr>
          <p:cNvPr id="4" name="Date Placeholder 3">
            <a:extLst>
              <a:ext uri="{FF2B5EF4-FFF2-40B4-BE49-F238E27FC236}">
                <a16:creationId xmlns:a16="http://schemas.microsoft.com/office/drawing/2014/main" id="{FDBD7471-0015-E874-457C-D9FE5AEB1BE9}"/>
              </a:ext>
            </a:extLst>
          </p:cNvPr>
          <p:cNvSpPr>
            <a:spLocks noGrp="1"/>
          </p:cNvSpPr>
          <p:nvPr>
            <p:ph type="dt" sz="half" idx="10"/>
          </p:nvPr>
        </p:nvSpPr>
        <p:spPr/>
        <p:txBody>
          <a:bodyPr/>
          <a:lstStyle/>
          <a:p>
            <a:fld id="{E636C59B-3C1F-484E-A8BC-41D9C2CDB33A}" type="datetime9">
              <a:rPr lang="en-US" smtClean="0"/>
              <a:t>1/16/2026 5:00:43 PM</a:t>
            </a:fld>
            <a:endParaRPr lang="en-US" dirty="0"/>
          </a:p>
        </p:txBody>
      </p:sp>
      <p:sp>
        <p:nvSpPr>
          <p:cNvPr id="5" name="Footer Placeholder 4">
            <a:extLst>
              <a:ext uri="{FF2B5EF4-FFF2-40B4-BE49-F238E27FC236}">
                <a16:creationId xmlns:a16="http://schemas.microsoft.com/office/drawing/2014/main" id="{B6A0CEFB-0149-48C5-4D62-20000E593319}"/>
              </a:ext>
            </a:extLst>
          </p:cNvPr>
          <p:cNvSpPr>
            <a:spLocks noGrp="1"/>
          </p:cNvSpPr>
          <p:nvPr>
            <p:ph type="ftr" sz="quarter" idx="11"/>
          </p:nvPr>
        </p:nvSpPr>
        <p:spPr/>
        <p:txBody>
          <a:bodyPr/>
          <a:lstStyle/>
          <a:p>
            <a:r>
              <a:rPr lang="en-US" dirty="0"/>
              <a:t>Nguyễn Thành Đạt</a:t>
            </a:r>
          </a:p>
        </p:txBody>
      </p:sp>
      <p:sp>
        <p:nvSpPr>
          <p:cNvPr id="6" name="Slide Number Placeholder 5">
            <a:extLst>
              <a:ext uri="{FF2B5EF4-FFF2-40B4-BE49-F238E27FC236}">
                <a16:creationId xmlns:a16="http://schemas.microsoft.com/office/drawing/2014/main" id="{20897E3F-3933-F36C-8172-6FDF7984AA9D}"/>
              </a:ext>
            </a:extLst>
          </p:cNvPr>
          <p:cNvSpPr>
            <a:spLocks noGrp="1"/>
          </p:cNvSpPr>
          <p:nvPr>
            <p:ph type="sldNum" sz="quarter" idx="12"/>
          </p:nvPr>
        </p:nvSpPr>
        <p:spPr/>
        <p:txBody>
          <a:bodyPr/>
          <a:lstStyle/>
          <a:p>
            <a:fld id="{81097CE2-82D9-4ED5-9F0C-F9C654B904AA}" type="slidenum">
              <a:rPr lang="en-US" smtClean="0"/>
              <a:t>2</a:t>
            </a:fld>
            <a:endParaRPr lang="en-US" dirty="0"/>
          </a:p>
        </p:txBody>
      </p:sp>
    </p:spTree>
    <p:extLst>
      <p:ext uri="{BB962C8B-B14F-4D97-AF65-F5344CB8AC3E}">
        <p14:creationId xmlns:p14="http://schemas.microsoft.com/office/powerpoint/2010/main" val="386116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523E-E259-6F80-9412-6697C0718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85878-BEBB-AF41-8D6E-BFE0EBDD2456}"/>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graphicFrame>
        <p:nvGraphicFramePr>
          <p:cNvPr id="7" name="Chỗ dành sẵn cho Nội dung 5">
            <a:extLst>
              <a:ext uri="{FF2B5EF4-FFF2-40B4-BE49-F238E27FC236}">
                <a16:creationId xmlns:a16="http://schemas.microsoft.com/office/drawing/2014/main" id="{3FC8D204-0D0A-307B-F3E8-9A8C8369D18B}"/>
              </a:ext>
            </a:extLst>
          </p:cNvPr>
          <p:cNvGraphicFramePr>
            <a:graphicFrameLocks/>
          </p:cNvGraphicFramePr>
          <p:nvPr>
            <p:extLst>
              <p:ext uri="{D42A27DB-BD31-4B8C-83A1-F6EECF244321}">
                <p14:modId xmlns:p14="http://schemas.microsoft.com/office/powerpoint/2010/main" val="622763418"/>
              </p:ext>
            </p:extLst>
          </p:nvPr>
        </p:nvGraphicFramePr>
        <p:xfrm>
          <a:off x="2598379" y="1259710"/>
          <a:ext cx="9102042" cy="2674844"/>
        </p:xfrm>
        <a:graphic>
          <a:graphicData uri="http://schemas.openxmlformats.org/drawingml/2006/table">
            <a:tbl>
              <a:tblPr firstRow="1" bandRow="1">
                <a:tableStyleId>{5C22544A-7EE6-4342-B048-85BDC9FD1C3A}</a:tableStyleId>
              </a:tblPr>
              <a:tblGrid>
                <a:gridCol w="2225448">
                  <a:extLst>
                    <a:ext uri="{9D8B030D-6E8A-4147-A177-3AD203B41FA5}">
                      <a16:colId xmlns:a16="http://schemas.microsoft.com/office/drawing/2014/main" val="3134904138"/>
                    </a:ext>
                  </a:extLst>
                </a:gridCol>
                <a:gridCol w="2425698">
                  <a:extLst>
                    <a:ext uri="{9D8B030D-6E8A-4147-A177-3AD203B41FA5}">
                      <a16:colId xmlns:a16="http://schemas.microsoft.com/office/drawing/2014/main" val="138867857"/>
                    </a:ext>
                  </a:extLst>
                </a:gridCol>
                <a:gridCol w="2225448">
                  <a:extLst>
                    <a:ext uri="{9D8B030D-6E8A-4147-A177-3AD203B41FA5}">
                      <a16:colId xmlns:a16="http://schemas.microsoft.com/office/drawing/2014/main" val="426465378"/>
                    </a:ext>
                  </a:extLst>
                </a:gridCol>
                <a:gridCol w="2225448">
                  <a:extLst>
                    <a:ext uri="{9D8B030D-6E8A-4147-A177-3AD203B41FA5}">
                      <a16:colId xmlns:a16="http://schemas.microsoft.com/office/drawing/2014/main" val="1954733455"/>
                    </a:ext>
                  </a:extLst>
                </a:gridCol>
              </a:tblGrid>
              <a:tr h="365760">
                <a:tc>
                  <a:txBody>
                    <a:bodyPr/>
                    <a:lstStyle/>
                    <a:p>
                      <a:pPr algn="ctr"/>
                      <a:r>
                        <a:rPr lang="vi-VN" sz="1400" dirty="0">
                          <a:latin typeface="Arial" panose="020B0604020202020204" pitchFamily="34" charset="0"/>
                        </a:rPr>
                        <a:t>Công việc </a:t>
                      </a:r>
                    </a:p>
                  </a:txBody>
                  <a:tcPr marL="53565" marR="53565" marT="26782" marB="26782" anchor="ctr"/>
                </a:tc>
                <a:tc>
                  <a:txBody>
                    <a:bodyPr/>
                    <a:lstStyle/>
                    <a:p>
                      <a:pPr algn="ctr"/>
                      <a:r>
                        <a:rPr lang="en-US" sz="1400" dirty="0" err="1">
                          <a:latin typeface="Arial" panose="020B0604020202020204" pitchFamily="34" charset="0"/>
                        </a:rPr>
                        <a:t>Nhiệm</a:t>
                      </a:r>
                      <a:r>
                        <a:rPr lang="en-US" sz="1400" dirty="0">
                          <a:latin typeface="Arial" panose="020B0604020202020204" pitchFamily="34" charset="0"/>
                        </a:rPr>
                        <a:t> </a:t>
                      </a:r>
                      <a:r>
                        <a:rPr lang="en-US" sz="1400" dirty="0" err="1">
                          <a:latin typeface="Arial" panose="020B0604020202020204" pitchFamily="34" charset="0"/>
                        </a:rPr>
                        <a:t>vụ</a:t>
                      </a:r>
                      <a:endParaRPr lang="vi-VN" sz="1400" dirty="0">
                        <a:latin typeface="Arial" panose="020B0604020202020204" pitchFamily="34" charset="0"/>
                      </a:endParaRPr>
                    </a:p>
                  </a:txBody>
                  <a:tcPr marL="53565" marR="53565" marT="26782" marB="26782"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dự</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kiến</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thực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hiện</a:t>
                      </a:r>
                      <a:endParaRPr lang="en-US" sz="1400" dirty="0">
                        <a:latin typeface="Arial" panose="020B0604020202020204" pitchFamily="34" charset="0"/>
                        <a:cs typeface="Arial" panose="020B0604020202020204" pitchFamily="34" charset="0"/>
                      </a:endParaRPr>
                    </a:p>
                  </a:txBody>
                  <a:tcPr marL="67234" marR="67234" marT="33611" marB="33611" anchor="ctr"/>
                </a:tc>
                <a:extLst>
                  <a:ext uri="{0D108BD9-81ED-4DB2-BD59-A6C34878D82A}">
                    <a16:rowId xmlns:a16="http://schemas.microsoft.com/office/drawing/2014/main" val="3778080191"/>
                  </a:ext>
                </a:extLst>
              </a:tr>
              <a:tr h="365760">
                <a:tc>
                  <a:txBody>
                    <a:bodyPr/>
                    <a:lstStyle/>
                    <a:p>
                      <a:pPr algn="ctr"/>
                      <a:r>
                        <a:rPr lang="vi-VN" sz="1400" dirty="0">
                          <a:latin typeface="Arial" panose="020B0604020202020204" pitchFamily="34" charset="0"/>
                        </a:rPr>
                        <a:t>Hiển thị nhiệt độ</a:t>
                      </a:r>
                      <a:r>
                        <a:rPr lang="en-US" sz="1400" dirty="0">
                          <a:latin typeface="Arial" panose="020B0604020202020204" pitchFamily="34" charset="0"/>
                        </a:rPr>
                        <a:t> </a:t>
                      </a:r>
                      <a:endParaRPr lang="vi-VN" sz="1400" dirty="0">
                        <a:latin typeface="Arial" panose="020B0604020202020204" pitchFamily="34" charset="0"/>
                      </a:endParaRPr>
                    </a:p>
                  </a:txBody>
                  <a:tcPr marL="53565" marR="53565" marT="26782" marB="26782" anchor="ct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lại module</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r>
                        <a:rPr lang="en-US" sz="1400" dirty="0">
                          <a:latin typeface="Arial" panose="020B0604020202020204" pitchFamily="34" charset="0"/>
                          <a:cs typeface="Arial" panose="020B0604020202020204" pitchFamily="34" charset="0"/>
                        </a:rPr>
                        <a:t> </a:t>
                      </a: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12/01/2026 – 13/01/2026</a:t>
                      </a:r>
                    </a:p>
                  </a:txBody>
                  <a:tcPr marL="67234" marR="67234" marT="33611" marB="33611" anchor="ctr"/>
                </a:tc>
                <a:extLst>
                  <a:ext uri="{0D108BD9-81ED-4DB2-BD59-A6C34878D82A}">
                    <a16:rowId xmlns:a16="http://schemas.microsoft.com/office/drawing/2014/main" val="326743557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Hiển thị LED</a:t>
                      </a:r>
                      <a:r>
                        <a:rPr lang="en-US" sz="1400" dirty="0">
                          <a:latin typeface="Arial" panose="020B0604020202020204" pitchFamily="34" charset="0"/>
                        </a:rPr>
                        <a:t> 7 </a:t>
                      </a:r>
                      <a:r>
                        <a:rPr lang="en-US" sz="1400" dirty="0" err="1">
                          <a:latin typeface="Arial" panose="020B0604020202020204" pitchFamily="34" charset="0"/>
                        </a:rPr>
                        <a:t>thanh</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Arial" panose="020B0604020202020204" pitchFamily="34" charset="0"/>
                          <a:ea typeface="+mn-ea"/>
                          <a:cs typeface="Arial" panose="020B0604020202020204" pitchFamily="34" charset="0"/>
                        </a:rPr>
                        <a:t>Tách</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tín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hiệu</a:t>
                      </a:r>
                      <a:r>
                        <a:rPr lang="en-US" sz="1400" kern="1200" dirty="0">
                          <a:solidFill>
                            <a:schemeClr val="dk1"/>
                          </a:solidFill>
                          <a:latin typeface="Arial" panose="020B0604020202020204" pitchFamily="34" charset="0"/>
                          <a:ea typeface="+mn-ea"/>
                          <a:cs typeface="Arial" panose="020B0604020202020204" pitchFamily="34" charset="0"/>
                        </a:rPr>
                        <a:t> để </a:t>
                      </a:r>
                      <a:r>
                        <a:rPr lang="en-US" sz="1400" kern="1200" dirty="0" err="1">
                          <a:solidFill>
                            <a:schemeClr val="dk1"/>
                          </a:solidFill>
                          <a:latin typeface="Arial" panose="020B0604020202020204" pitchFamily="34" charset="0"/>
                          <a:ea typeface="+mn-ea"/>
                          <a:cs typeface="Arial" panose="020B0604020202020204" pitchFamily="34" charset="0"/>
                        </a:rPr>
                        <a:t>hiển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thị</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14/01/2026 – 15/01/2026</a:t>
                      </a:r>
                    </a:p>
                  </a:txBody>
                  <a:tcPr marL="67234" marR="67234" marT="33611" marB="33611" anchor="ctr"/>
                </a:tc>
                <a:extLst>
                  <a:ext uri="{0D108BD9-81ED-4DB2-BD59-A6C34878D82A}">
                    <a16:rowId xmlns:a16="http://schemas.microsoft.com/office/drawing/2014/main" val="1917684781"/>
                  </a:ext>
                </a:extLst>
              </a:tr>
              <a:tr h="365760">
                <a:tc>
                  <a:txBody>
                    <a:bodyPr/>
                    <a:lstStyle/>
                    <a:p>
                      <a:pPr algn="ctr"/>
                      <a:r>
                        <a:rPr lang="vi-VN" sz="1400" dirty="0">
                          <a:latin typeface="Arial" panose="020B0604020202020204" pitchFamily="34" charset="0"/>
                        </a:rPr>
                        <a:t>Hiển thị góc</a:t>
                      </a:r>
                    </a:p>
                  </a:txBody>
                  <a:tcPr marL="53565" marR="53565" marT="26782" marB="26782" anchor="ct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16/01/2026 – 20/01/2026</a:t>
                      </a:r>
                    </a:p>
                  </a:txBody>
                  <a:tcPr marL="67234" marR="67234" marT="33611" marB="33611" anchor="ctr"/>
                </a:tc>
                <a:extLst>
                  <a:ext uri="{0D108BD9-81ED-4DB2-BD59-A6C34878D82A}">
                    <a16:rowId xmlns:a16="http://schemas.microsoft.com/office/drawing/2014/main" val="3910699113"/>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Ghép </a:t>
                      </a:r>
                      <a:r>
                        <a:rPr lang="en-US" sz="1400" dirty="0">
                          <a:latin typeface="Arial" panose="020B0604020202020204" pitchFamily="34" charset="0"/>
                        </a:rPr>
                        <a:t>code </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kern="1200" dirty="0">
                          <a:solidFill>
                            <a:schemeClr val="dk1"/>
                          </a:solidFill>
                          <a:latin typeface="Arial" panose="020B0604020202020204" pitchFamily="34" charset="0"/>
                          <a:ea typeface="+mn-ea"/>
                          <a:cs typeface="+mn-cs"/>
                        </a:rPr>
                        <a:t>Ghép phần </a:t>
                      </a:r>
                      <a:r>
                        <a:rPr lang="en-US" sz="1400" kern="1200" dirty="0" err="1">
                          <a:solidFill>
                            <a:schemeClr val="dk1"/>
                          </a:solidFill>
                          <a:latin typeface="Arial" panose="020B0604020202020204" pitchFamily="34" charset="0"/>
                          <a:ea typeface="+mn-ea"/>
                          <a:cs typeface="Arial" panose="020B0604020202020204" pitchFamily="34" charset="0"/>
                        </a:rPr>
                        <a:t>Nhiệt</a:t>
                      </a:r>
                      <a:r>
                        <a:rPr lang="en-US" sz="1400" kern="1200" dirty="0">
                          <a:solidFill>
                            <a:schemeClr val="dk1"/>
                          </a:solidFill>
                          <a:latin typeface="Arial" panose="020B0604020202020204" pitchFamily="34" charset="0"/>
                          <a:ea typeface="+mn-ea"/>
                          <a:cs typeface="Arial" panose="020B0604020202020204" pitchFamily="34" charset="0"/>
                        </a:rPr>
                        <a:t> độ + </a:t>
                      </a:r>
                      <a:r>
                        <a:rPr lang="en-US" sz="1400" kern="1200" dirty="0" err="1">
                          <a:solidFill>
                            <a:schemeClr val="dk1"/>
                          </a:solidFill>
                          <a:latin typeface="Arial" panose="020B0604020202020204" pitchFamily="34" charset="0"/>
                          <a:ea typeface="+mn-ea"/>
                          <a:cs typeface="Arial" panose="020B0604020202020204" pitchFamily="34" charset="0"/>
                        </a:rPr>
                        <a:t>góc</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40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21/01/2026 – 27/01/2026</a:t>
                      </a:r>
                    </a:p>
                  </a:txBody>
                  <a:tcPr marL="67234" marR="67234" marT="33611" marB="33611" anchor="ctr"/>
                </a:tc>
                <a:extLst>
                  <a:ext uri="{0D108BD9-81ED-4DB2-BD59-A6C34878D82A}">
                    <a16:rowId xmlns:a16="http://schemas.microsoft.com/office/drawing/2014/main" val="1116194465"/>
                  </a:ext>
                </a:extLst>
              </a:tr>
              <a:tr h="365760">
                <a:tc>
                  <a:txBody>
                    <a:bodyPr/>
                    <a:lstStyle/>
                    <a:p>
                      <a:pPr algn="ctr"/>
                      <a:r>
                        <a:rPr lang="vi-VN" sz="1400" dirty="0">
                          <a:latin typeface="Arial" panose="020B0604020202020204" pitchFamily="34" charset="0"/>
                        </a:rPr>
                        <a:t>Debug chương trình tổng</a:t>
                      </a:r>
                    </a:p>
                  </a:txBody>
                  <a:tcPr marL="53565" marR="53565" marT="26782" marB="26782" anchor="ctr"/>
                </a:tc>
                <a:tc>
                  <a:txBody>
                    <a:bodyPr/>
                    <a:lstStyle/>
                    <a:p>
                      <a:pPr algn="ctr"/>
                      <a:r>
                        <a:rPr lang="vi-VN" sz="1400" dirty="0">
                          <a:latin typeface="Arial" panose="020B0604020202020204" pitchFamily="34" charset="0"/>
                        </a:rPr>
                        <a:t>Debug thuật toán, xử lý đồng bộ</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8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28/01/2026 – 28/01/2026</a:t>
                      </a:r>
                    </a:p>
                  </a:txBody>
                  <a:tcPr marL="67234" marR="67234" marT="33611" marB="33611" anchor="ctr"/>
                </a:tc>
                <a:extLst>
                  <a:ext uri="{0D108BD9-81ED-4DB2-BD59-A6C34878D82A}">
                    <a16:rowId xmlns:a16="http://schemas.microsoft.com/office/drawing/2014/main" val="3728047376"/>
                  </a:ext>
                </a:extLst>
              </a:tr>
              <a:tr h="365760">
                <a:tc>
                  <a:txBody>
                    <a:bodyPr/>
                    <a:lstStyle/>
                    <a:p>
                      <a:pPr algn="ctr"/>
                      <a:r>
                        <a:rPr lang="vi-VN" sz="1400" dirty="0">
                          <a:latin typeface="Arial" panose="020B0604020202020204" pitchFamily="34" charset="0"/>
                        </a:rPr>
                        <a:t>Module RGB</a:t>
                      </a:r>
                    </a:p>
                  </a:txBody>
                  <a:tcPr marL="53565" marR="53565" marT="26782" marB="26782" anchor="ctr"/>
                </a:tc>
                <a:tc>
                  <a:txBody>
                    <a:bodyPr/>
                    <a:lstStyle/>
                    <a:p>
                      <a:pPr algn="ctr"/>
                      <a:r>
                        <a:rPr lang="vi-VN" sz="1400" dirty="0">
                          <a:latin typeface="Arial" panose="020B0604020202020204" pitchFamily="34" charset="0"/>
                        </a:rPr>
                        <a:t>Code + mô phỏng 50%</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20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29/01/2026 – 02/02/2026 </a:t>
                      </a:r>
                    </a:p>
                  </a:txBody>
                  <a:tcPr marL="67234" marR="67234" marT="33611" marB="33611" anchor="ctr"/>
                </a:tc>
                <a:extLst>
                  <a:ext uri="{0D108BD9-81ED-4DB2-BD59-A6C34878D82A}">
                    <a16:rowId xmlns:a16="http://schemas.microsoft.com/office/drawing/2014/main" val="1142652950"/>
                  </a:ext>
                </a:extLst>
              </a:tr>
            </a:tbl>
          </a:graphicData>
        </a:graphic>
      </p:graphicFrame>
      <p:sp>
        <p:nvSpPr>
          <p:cNvPr id="9" name="TextBox 8">
            <a:extLst>
              <a:ext uri="{FF2B5EF4-FFF2-40B4-BE49-F238E27FC236}">
                <a16:creationId xmlns:a16="http://schemas.microsoft.com/office/drawing/2014/main" id="{F2D562B6-ACAF-9C53-BF0F-AB9978FB39B9}"/>
              </a:ext>
            </a:extLst>
          </p:cNvPr>
          <p:cNvSpPr txBox="1"/>
          <p:nvPr/>
        </p:nvSpPr>
        <p:spPr>
          <a:xfrm>
            <a:off x="274234" y="870399"/>
            <a:ext cx="1955805" cy="923330"/>
          </a:xfrm>
          <a:prstGeom prst="rect">
            <a:avLst/>
          </a:prstGeom>
          <a:noFill/>
        </p:spPr>
        <p:txBody>
          <a:bodyPr wrap="square" rtlCol="0">
            <a:spAutoFit/>
          </a:bodyPr>
          <a:lstStyle/>
          <a:p>
            <a:r>
              <a:rPr lang="en-US" b="1" dirty="0">
                <a:latin typeface="Arial" panose="020B0604020202020204" pitchFamily="34" charset="0"/>
              </a:rPr>
              <a:t>Danh </a:t>
            </a:r>
            <a:r>
              <a:rPr lang="en-US" b="1" dirty="0" err="1">
                <a:latin typeface="Arial" panose="020B0604020202020204" pitchFamily="34" charset="0"/>
              </a:rPr>
              <a:t>sách</a:t>
            </a:r>
            <a:r>
              <a:rPr lang="en-US" b="1" dirty="0">
                <a:latin typeface="Arial" panose="020B0604020202020204" pitchFamily="34" charset="0"/>
              </a:rPr>
              <a:t> </a:t>
            </a:r>
            <a:r>
              <a:rPr lang="en-US" b="1" dirty="0" err="1">
                <a:latin typeface="Arial" panose="020B0604020202020204" pitchFamily="34" charset="0"/>
              </a:rPr>
              <a:t>công</a:t>
            </a:r>
            <a:r>
              <a:rPr lang="en-US" b="1" dirty="0">
                <a:latin typeface="Arial" panose="020B0604020202020204" pitchFamily="34" charset="0"/>
              </a:rPr>
              <a:t> </a:t>
            </a:r>
            <a:r>
              <a:rPr lang="en-US" b="1" dirty="0" err="1">
                <a:latin typeface="Arial" panose="020B0604020202020204" pitchFamily="34" charset="0"/>
              </a:rPr>
              <a:t>việc</a:t>
            </a:r>
            <a:r>
              <a:rPr lang="en-US" b="1" dirty="0">
                <a:latin typeface="Arial" panose="020B0604020202020204" pitchFamily="34" charset="0"/>
              </a:rPr>
              <a:t> </a:t>
            </a:r>
            <a:r>
              <a:rPr lang="en-US" b="1" dirty="0" err="1">
                <a:latin typeface="Arial" panose="020B0604020202020204" pitchFamily="34" charset="0"/>
              </a:rPr>
              <a:t>và</a:t>
            </a:r>
            <a:r>
              <a:rPr lang="en-US" b="1" dirty="0">
                <a:latin typeface="Arial" panose="020B0604020202020204" pitchFamily="34" charset="0"/>
              </a:rPr>
              <a:t> </a:t>
            </a:r>
            <a:r>
              <a:rPr lang="en-US" b="1" dirty="0" err="1">
                <a:latin typeface="Arial" panose="020B0604020202020204" pitchFamily="34" charset="0"/>
              </a:rPr>
              <a:t>lịch</a:t>
            </a:r>
            <a:r>
              <a:rPr lang="en-US" b="1" dirty="0">
                <a:latin typeface="Arial" panose="020B0604020202020204" pitchFamily="34" charset="0"/>
              </a:rPr>
              <a:t> </a:t>
            </a:r>
            <a:r>
              <a:rPr lang="en-US" b="1" dirty="0" err="1">
                <a:latin typeface="Arial" panose="020B0604020202020204" pitchFamily="34" charset="0"/>
              </a:rPr>
              <a:t>của</a:t>
            </a:r>
            <a:r>
              <a:rPr lang="en-US" b="1" dirty="0">
                <a:latin typeface="Arial" panose="020B0604020202020204" pitchFamily="34" charset="0"/>
              </a:rPr>
              <a:t> </a:t>
            </a:r>
            <a:r>
              <a:rPr lang="en-US" b="1" dirty="0" err="1">
                <a:latin typeface="Arial" panose="020B0604020202020204" pitchFamily="34" charset="0"/>
              </a:rPr>
              <a:t>đợt</a:t>
            </a:r>
            <a:r>
              <a:rPr lang="en-US" b="1" dirty="0">
                <a:latin typeface="Arial" panose="020B0604020202020204" pitchFamily="34" charset="0"/>
              </a:rPr>
              <a:t> </a:t>
            </a:r>
            <a:r>
              <a:rPr lang="en-US" b="1" dirty="0" err="1">
                <a:latin typeface="Arial" panose="020B0604020202020204" pitchFamily="34" charset="0"/>
              </a:rPr>
              <a:t>tiếp</a:t>
            </a:r>
            <a:r>
              <a:rPr lang="en-US" b="1" dirty="0">
                <a:latin typeface="Arial" panose="020B0604020202020204" pitchFamily="34" charset="0"/>
              </a:rPr>
              <a:t> </a:t>
            </a:r>
            <a:r>
              <a:rPr lang="en-US" b="1" dirty="0" err="1">
                <a:latin typeface="Arial" panose="020B0604020202020204" pitchFamily="34" charset="0"/>
              </a:rPr>
              <a:t>theo</a:t>
            </a:r>
            <a:endParaRPr lang="en-US" b="1" dirty="0">
              <a:latin typeface="Arial" panose="020B0604020202020204" pitchFamily="34" charset="0"/>
            </a:endParaRPr>
          </a:p>
        </p:txBody>
      </p:sp>
      <p:sp>
        <p:nvSpPr>
          <p:cNvPr id="3" name="Speech Bubble: Rectangle 2">
            <a:extLst>
              <a:ext uri="{FF2B5EF4-FFF2-40B4-BE49-F238E27FC236}">
                <a16:creationId xmlns:a16="http://schemas.microsoft.com/office/drawing/2014/main" id="{74DF0E81-2286-9862-78EB-4C7F301C580C}"/>
              </a:ext>
            </a:extLst>
          </p:cNvPr>
          <p:cNvSpPr/>
          <p:nvPr/>
        </p:nvSpPr>
        <p:spPr>
          <a:xfrm>
            <a:off x="12504513" y="632879"/>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lại slide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hiểu</a:t>
            </a:r>
            <a:r>
              <a:rPr kumimoji="1" lang="en-US" altLang="ja-JP" dirty="0">
                <a:latin typeface="Arial" panose="020B0604020202020204" pitchFamily="34" charset="0"/>
              </a:rPr>
              <a:t> </a:t>
            </a:r>
            <a:r>
              <a:rPr kumimoji="1" lang="en-US" altLang="ja-JP" dirty="0" err="1">
                <a:latin typeface="Arial" panose="020B0604020202020204" pitchFamily="34" charset="0"/>
              </a:rPr>
              <a:t>hơn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D1AAD0E5-3D7B-786B-CE19-5B5D47B9F5B2}"/>
              </a:ext>
            </a:extLst>
          </p:cNvPr>
          <p:cNvSpPr>
            <a:spLocks noGrp="1"/>
          </p:cNvSpPr>
          <p:nvPr>
            <p:ph type="dt" sz="half" idx="10"/>
          </p:nvPr>
        </p:nvSpPr>
        <p:spPr/>
        <p:txBody>
          <a:bodyPr/>
          <a:lstStyle/>
          <a:p>
            <a:fld id="{89314515-C0EC-47C3-A0CA-629829B00B0C}" type="datetime9">
              <a:rPr lang="en-US" smtClean="0"/>
              <a:t>1/16/2026 5:00:43 PM</a:t>
            </a:fld>
            <a:endParaRPr lang="en-US"/>
          </a:p>
        </p:txBody>
      </p:sp>
      <p:sp>
        <p:nvSpPr>
          <p:cNvPr id="5" name="Footer Placeholder 4">
            <a:extLst>
              <a:ext uri="{FF2B5EF4-FFF2-40B4-BE49-F238E27FC236}">
                <a16:creationId xmlns:a16="http://schemas.microsoft.com/office/drawing/2014/main" id="{D94E3E75-B782-24A2-24F5-1EE26CCBF063}"/>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E15AF1B-8CB9-1133-CF79-0BF4D0501067}"/>
              </a:ext>
            </a:extLst>
          </p:cNvPr>
          <p:cNvSpPr>
            <a:spLocks noGrp="1"/>
          </p:cNvSpPr>
          <p:nvPr>
            <p:ph type="sldNum" sz="quarter" idx="12"/>
          </p:nvPr>
        </p:nvSpPr>
        <p:spPr/>
        <p:txBody>
          <a:bodyPr/>
          <a:lstStyle/>
          <a:p>
            <a:fld id="{81097CE2-82D9-4ED5-9F0C-F9C654B904AA}" type="slidenum">
              <a:rPr lang="en-US" smtClean="0"/>
              <a:t>20</a:t>
            </a:fld>
            <a:endParaRPr lang="en-US" dirty="0"/>
          </a:p>
        </p:txBody>
      </p:sp>
      <p:sp>
        <p:nvSpPr>
          <p:cNvPr id="8" name="Rectangle 7">
            <a:extLst>
              <a:ext uri="{FF2B5EF4-FFF2-40B4-BE49-F238E27FC236}">
                <a16:creationId xmlns:a16="http://schemas.microsoft.com/office/drawing/2014/main" id="{45EF28CB-C357-3F36-BFFB-4992FFFBFCF7}"/>
              </a:ext>
            </a:extLst>
          </p:cNvPr>
          <p:cNvSpPr/>
          <p:nvPr/>
        </p:nvSpPr>
        <p:spPr>
          <a:xfrm>
            <a:off x="170859" y="3201242"/>
            <a:ext cx="2162556" cy="1752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Đây</a:t>
            </a:r>
            <a:r>
              <a:rPr lang="en-US" dirty="0"/>
              <a:t> </a:t>
            </a:r>
            <a:r>
              <a:rPr lang="en-US" dirty="0" err="1"/>
              <a:t>là</a:t>
            </a:r>
            <a:r>
              <a:rPr lang="en-US" dirty="0"/>
              <a:t> </a:t>
            </a:r>
            <a:r>
              <a:rPr lang="en-US" dirty="0" err="1"/>
              <a:t>bảng</a:t>
            </a:r>
            <a:r>
              <a:rPr lang="en-US" dirty="0"/>
              <a:t> </a:t>
            </a:r>
            <a:r>
              <a:rPr lang="en-US" dirty="0" err="1"/>
              <a:t>thống</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công</a:t>
            </a:r>
            <a:r>
              <a:rPr lang="en-US" dirty="0"/>
              <a:t> </a:t>
            </a:r>
            <a:r>
              <a:rPr lang="en-US" dirty="0" err="1"/>
              <a:t>việc</a:t>
            </a:r>
            <a:r>
              <a:rPr lang="en-US" dirty="0"/>
              <a:t> </a:t>
            </a:r>
            <a:r>
              <a:rPr lang="en-US" dirty="0" err="1"/>
              <a:t>của</a:t>
            </a:r>
            <a:r>
              <a:rPr lang="en-US" dirty="0"/>
              <a:t> </a:t>
            </a:r>
            <a:r>
              <a:rPr lang="en-US" dirty="0" err="1"/>
              <a:t>đợt</a:t>
            </a:r>
            <a:r>
              <a:rPr lang="en-US" dirty="0"/>
              <a:t> </a:t>
            </a:r>
            <a:r>
              <a:rPr lang="en-US" dirty="0" err="1"/>
              <a:t>này</a:t>
            </a:r>
            <a:r>
              <a:rPr lang="en-US" dirty="0"/>
              <a:t>, (Tú </a:t>
            </a:r>
            <a:r>
              <a:rPr lang="en-US" dirty="0" err="1"/>
              <a:t>sẽ</a:t>
            </a:r>
            <a:r>
              <a:rPr lang="en-US" dirty="0"/>
              <a:t> </a:t>
            </a:r>
            <a:r>
              <a:rPr lang="en-US" dirty="0" err="1"/>
              <a:t>xử</a:t>
            </a:r>
            <a:r>
              <a:rPr lang="en-US" dirty="0"/>
              <a:t> </a:t>
            </a:r>
            <a:r>
              <a:rPr lang="en-US" dirty="0" err="1"/>
              <a:t>lý</a:t>
            </a:r>
            <a:r>
              <a:rPr lang="en-US" dirty="0"/>
              <a:t> UART, Đạt </a:t>
            </a:r>
            <a:r>
              <a:rPr lang="en-US" dirty="0" err="1"/>
              <a:t>sẽ</a:t>
            </a:r>
            <a:r>
              <a:rPr lang="en-US" dirty="0"/>
              <a:t> check lại </a:t>
            </a:r>
            <a:r>
              <a:rPr lang="en-US" dirty="0" err="1"/>
              <a:t>các</a:t>
            </a:r>
            <a:r>
              <a:rPr lang="en-US" dirty="0"/>
              <a:t> module </a:t>
            </a:r>
            <a:r>
              <a:rPr lang="en-US" dirty="0" err="1"/>
              <a:t>cũ</a:t>
            </a:r>
            <a:r>
              <a:rPr lang="en-US" dirty="0"/>
              <a:t>)</a:t>
            </a:r>
          </a:p>
        </p:txBody>
      </p:sp>
      <p:cxnSp>
        <p:nvCxnSpPr>
          <p:cNvPr id="11" name="Straight Connector 10">
            <a:extLst>
              <a:ext uri="{FF2B5EF4-FFF2-40B4-BE49-F238E27FC236}">
                <a16:creationId xmlns:a16="http://schemas.microsoft.com/office/drawing/2014/main" id="{65EFEACD-27DC-8B48-EC3F-75E124510028}"/>
              </a:ext>
            </a:extLst>
          </p:cNvPr>
          <p:cNvCxnSpPr/>
          <p:nvPr/>
        </p:nvCxnSpPr>
        <p:spPr>
          <a:xfrm flipV="1">
            <a:off x="170859" y="1259710"/>
            <a:ext cx="2427520" cy="19415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5FD04300-0506-63C8-ED8A-C9521E9A1035}"/>
              </a:ext>
            </a:extLst>
          </p:cNvPr>
          <p:cNvCxnSpPr>
            <a:cxnSpLocks/>
          </p:cNvCxnSpPr>
          <p:nvPr/>
        </p:nvCxnSpPr>
        <p:spPr>
          <a:xfrm flipV="1">
            <a:off x="2333415" y="3934554"/>
            <a:ext cx="2427520" cy="101928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7388A4C0-B4CF-50E3-7B4A-5AA37BE4EF44}"/>
              </a:ext>
            </a:extLst>
          </p:cNvPr>
          <p:cNvSpPr/>
          <p:nvPr/>
        </p:nvSpPr>
        <p:spPr>
          <a:xfrm>
            <a:off x="3432980" y="4867275"/>
            <a:ext cx="2095500"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Nhiệm</a:t>
            </a:r>
            <a:r>
              <a:rPr lang="en-US" dirty="0"/>
              <a:t> </a:t>
            </a:r>
            <a:r>
              <a:rPr lang="en-US" dirty="0" err="1"/>
              <a:t>vụ</a:t>
            </a:r>
            <a:r>
              <a:rPr lang="en-US" dirty="0"/>
              <a:t> </a:t>
            </a:r>
            <a:r>
              <a:rPr lang="en-US" dirty="0" err="1"/>
              <a:t>ước</a:t>
            </a:r>
            <a:r>
              <a:rPr lang="en-US" dirty="0"/>
              <a:t> </a:t>
            </a:r>
            <a:r>
              <a:rPr lang="en-US" dirty="0" err="1"/>
              <a:t>tính</a:t>
            </a:r>
            <a:r>
              <a:rPr lang="en-US" dirty="0"/>
              <a:t> </a:t>
            </a:r>
            <a:r>
              <a:rPr lang="en-US" dirty="0" err="1"/>
              <a:t>cho</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được</a:t>
            </a:r>
            <a:r>
              <a:rPr lang="en-US" dirty="0"/>
              <a:t> </a:t>
            </a:r>
            <a:r>
              <a:rPr lang="en-US" dirty="0" err="1"/>
              <a:t>đặt</a:t>
            </a:r>
            <a:r>
              <a:rPr lang="en-US" dirty="0"/>
              <a:t> </a:t>
            </a:r>
            <a:r>
              <a:rPr lang="en-US" dirty="0" err="1"/>
              <a:t>ra</a:t>
            </a:r>
            <a:endParaRPr lang="en-US" dirty="0"/>
          </a:p>
        </p:txBody>
      </p:sp>
      <p:cxnSp>
        <p:nvCxnSpPr>
          <p:cNvPr id="15" name="Straight Connector 14">
            <a:extLst>
              <a:ext uri="{FF2B5EF4-FFF2-40B4-BE49-F238E27FC236}">
                <a16:creationId xmlns:a16="http://schemas.microsoft.com/office/drawing/2014/main" id="{66445B31-9BB5-391E-9311-45D44F79AE05}"/>
              </a:ext>
            </a:extLst>
          </p:cNvPr>
          <p:cNvCxnSpPr>
            <a:cxnSpLocks/>
          </p:cNvCxnSpPr>
          <p:nvPr/>
        </p:nvCxnSpPr>
        <p:spPr>
          <a:xfrm flipV="1">
            <a:off x="3432980" y="3934554"/>
            <a:ext cx="132795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53C4F06-BA07-C58A-4938-2BD55E35FBCB}"/>
              </a:ext>
            </a:extLst>
          </p:cNvPr>
          <p:cNvCxnSpPr>
            <a:cxnSpLocks/>
          </p:cNvCxnSpPr>
          <p:nvPr/>
        </p:nvCxnSpPr>
        <p:spPr>
          <a:xfrm flipV="1">
            <a:off x="5528480" y="3934554"/>
            <a:ext cx="1748620" cy="224717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39AAC336-54EC-718F-0C44-8B5E8858E2B1}"/>
              </a:ext>
            </a:extLst>
          </p:cNvPr>
          <p:cNvSpPr/>
          <p:nvPr/>
        </p:nvSpPr>
        <p:spPr>
          <a:xfrm>
            <a:off x="8044645" y="4867275"/>
            <a:ext cx="3006737"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Mức</a:t>
            </a:r>
            <a:r>
              <a:rPr lang="en-US" dirty="0"/>
              <a:t> </a:t>
            </a:r>
            <a:r>
              <a:rPr lang="en-US" dirty="0" err="1"/>
              <a:t>thời</a:t>
            </a:r>
            <a:r>
              <a:rPr lang="en-US" dirty="0"/>
              <a:t> </a:t>
            </a:r>
            <a:r>
              <a:rPr lang="en-US" dirty="0" err="1"/>
              <a:t>gian</a:t>
            </a:r>
            <a:r>
              <a:rPr lang="en-US" dirty="0"/>
              <a:t> </a:t>
            </a:r>
            <a:r>
              <a:rPr lang="en-US" dirty="0" err="1"/>
              <a:t>đặt</a:t>
            </a:r>
            <a:r>
              <a:rPr lang="en-US" dirty="0"/>
              <a:t> </a:t>
            </a:r>
            <a:r>
              <a:rPr lang="en-US" dirty="0" err="1"/>
              <a:t>ra</a:t>
            </a:r>
            <a:r>
              <a:rPr lang="en-US" dirty="0"/>
              <a:t> </a:t>
            </a:r>
            <a:r>
              <a:rPr lang="en-US" dirty="0" err="1"/>
              <a:t>cho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căn</a:t>
            </a:r>
            <a:r>
              <a:rPr lang="en-US" dirty="0"/>
              <a:t> </a:t>
            </a:r>
            <a:r>
              <a:rPr lang="en-US" dirty="0" err="1"/>
              <a:t>cứ</a:t>
            </a:r>
            <a:r>
              <a:rPr lang="en-US" dirty="0"/>
              <a:t> </a:t>
            </a:r>
            <a:r>
              <a:rPr lang="en-US" dirty="0" err="1"/>
              <a:t>theo</a:t>
            </a:r>
            <a:r>
              <a:rPr lang="en-US" dirty="0"/>
              <a:t> </a:t>
            </a:r>
            <a:r>
              <a:rPr lang="en-US" dirty="0" err="1"/>
              <a:t>những</a:t>
            </a:r>
            <a:r>
              <a:rPr lang="en-US" dirty="0"/>
              <a:t> Project </a:t>
            </a:r>
            <a:r>
              <a:rPr lang="en-US" dirty="0" err="1"/>
              <a:t>cũ</a:t>
            </a:r>
            <a:r>
              <a:rPr lang="en-US" dirty="0"/>
              <a:t> </a:t>
            </a:r>
            <a:r>
              <a:rPr lang="en-US" dirty="0" err="1"/>
              <a:t>đã</a:t>
            </a:r>
            <a:r>
              <a:rPr lang="en-US" dirty="0"/>
              <a:t> </a:t>
            </a:r>
            <a:r>
              <a:rPr lang="en-US" dirty="0" err="1"/>
              <a:t>thực</a:t>
            </a:r>
            <a:r>
              <a:rPr lang="en-US" dirty="0"/>
              <a:t> </a:t>
            </a:r>
            <a:r>
              <a:rPr lang="en-US" dirty="0" err="1"/>
              <a:t>hiện</a:t>
            </a:r>
            <a:r>
              <a:rPr lang="en-US" dirty="0"/>
              <a:t> </a:t>
            </a:r>
            <a:r>
              <a:rPr lang="en-US" dirty="0" err="1"/>
              <a:t>và</a:t>
            </a:r>
            <a:r>
              <a:rPr lang="en-US" dirty="0"/>
              <a:t> </a:t>
            </a:r>
            <a:r>
              <a:rPr lang="en-US" dirty="0" err="1"/>
              <a:t>năng</a:t>
            </a:r>
            <a:r>
              <a:rPr lang="en-US" dirty="0"/>
              <a:t> </a:t>
            </a:r>
            <a:r>
              <a:rPr lang="en-US" dirty="0" err="1"/>
              <a:t>lực</a:t>
            </a:r>
            <a:r>
              <a:rPr lang="en-US" dirty="0"/>
              <a:t> </a:t>
            </a:r>
            <a:r>
              <a:rPr lang="en-US" dirty="0" err="1"/>
              <a:t>của</a:t>
            </a:r>
            <a:r>
              <a:rPr lang="en-US" dirty="0"/>
              <a:t> </a:t>
            </a:r>
            <a:r>
              <a:rPr lang="en-US" dirty="0" err="1"/>
              <a:t>bản</a:t>
            </a:r>
            <a:r>
              <a:rPr lang="en-US" dirty="0"/>
              <a:t> </a:t>
            </a:r>
            <a:r>
              <a:rPr lang="en-US" dirty="0" err="1"/>
              <a:t>thân</a:t>
            </a:r>
            <a:endParaRPr lang="en-US" dirty="0"/>
          </a:p>
        </p:txBody>
      </p:sp>
      <p:cxnSp>
        <p:nvCxnSpPr>
          <p:cNvPr id="25" name="Straight Connector 24">
            <a:extLst>
              <a:ext uri="{FF2B5EF4-FFF2-40B4-BE49-F238E27FC236}">
                <a16:creationId xmlns:a16="http://schemas.microsoft.com/office/drawing/2014/main" id="{A55615FD-EA24-4285-C0AD-5F354AA3250E}"/>
              </a:ext>
            </a:extLst>
          </p:cNvPr>
          <p:cNvCxnSpPr>
            <a:cxnSpLocks/>
          </p:cNvCxnSpPr>
          <p:nvPr/>
        </p:nvCxnSpPr>
        <p:spPr>
          <a:xfrm flipH="1" flipV="1">
            <a:off x="7277100" y="3934554"/>
            <a:ext cx="76754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9C94008-4994-A20B-DB87-01B79B6C3BF2}"/>
              </a:ext>
            </a:extLst>
          </p:cNvPr>
          <p:cNvCxnSpPr>
            <a:cxnSpLocks/>
          </p:cNvCxnSpPr>
          <p:nvPr/>
        </p:nvCxnSpPr>
        <p:spPr>
          <a:xfrm flipV="1">
            <a:off x="11051382" y="3934554"/>
            <a:ext cx="649039"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8278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A42A-9A92-B2A7-F866-E4461622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6FF08-AACE-D8E1-DFB6-9E3695A52672}"/>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C41B144A-7703-3C4A-227E-0EBB251A0FC2}"/>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graphicFrame>
        <p:nvGraphicFramePr>
          <p:cNvPr id="4" name="Chỗ dành sẵn cho Nội dung 3">
            <a:extLst>
              <a:ext uri="{FF2B5EF4-FFF2-40B4-BE49-F238E27FC236}">
                <a16:creationId xmlns:a16="http://schemas.microsoft.com/office/drawing/2014/main" id="{FB96344C-4F72-A827-01F2-21AD3F0C4B6D}"/>
              </a:ext>
            </a:extLst>
          </p:cNvPr>
          <p:cNvGraphicFramePr>
            <a:graphicFrameLocks/>
          </p:cNvGraphicFramePr>
          <p:nvPr>
            <p:extLst>
              <p:ext uri="{D42A27DB-BD31-4B8C-83A1-F6EECF244321}">
                <p14:modId xmlns:p14="http://schemas.microsoft.com/office/powerpoint/2010/main" val="4183805174"/>
              </p:ext>
            </p:extLst>
          </p:nvPr>
        </p:nvGraphicFramePr>
        <p:xfrm>
          <a:off x="151235" y="1329725"/>
          <a:ext cx="11889530" cy="3291840"/>
        </p:xfrm>
        <a:graphic>
          <a:graphicData uri="http://schemas.openxmlformats.org/drawingml/2006/table">
            <a:tbl>
              <a:tblPr firstRow="1" bandRow="1">
                <a:tableStyleId>{5C22544A-7EE6-4342-B048-85BDC9FD1C3A}</a:tableStyleId>
              </a:tblPr>
              <a:tblGrid>
                <a:gridCol w="733489">
                  <a:extLst>
                    <a:ext uri="{9D8B030D-6E8A-4147-A177-3AD203B41FA5}">
                      <a16:colId xmlns:a16="http://schemas.microsoft.com/office/drawing/2014/main" val="2570176827"/>
                    </a:ext>
                  </a:extLst>
                </a:gridCol>
                <a:gridCol w="1822181">
                  <a:extLst>
                    <a:ext uri="{9D8B030D-6E8A-4147-A177-3AD203B41FA5}">
                      <a16:colId xmlns:a16="http://schemas.microsoft.com/office/drawing/2014/main" val="1194453325"/>
                    </a:ext>
                  </a:extLst>
                </a:gridCol>
                <a:gridCol w="2045617">
                  <a:extLst>
                    <a:ext uri="{9D8B030D-6E8A-4147-A177-3AD203B41FA5}">
                      <a16:colId xmlns:a16="http://schemas.microsoft.com/office/drawing/2014/main" val="3939067340"/>
                    </a:ext>
                  </a:extLst>
                </a:gridCol>
                <a:gridCol w="1906618">
                  <a:extLst>
                    <a:ext uri="{9D8B030D-6E8A-4147-A177-3AD203B41FA5}">
                      <a16:colId xmlns:a16="http://schemas.microsoft.com/office/drawing/2014/main" val="564928911"/>
                    </a:ext>
                  </a:extLst>
                </a:gridCol>
                <a:gridCol w="2615337">
                  <a:extLst>
                    <a:ext uri="{9D8B030D-6E8A-4147-A177-3AD203B41FA5}">
                      <a16:colId xmlns:a16="http://schemas.microsoft.com/office/drawing/2014/main" val="2353909982"/>
                    </a:ext>
                  </a:extLst>
                </a:gridCol>
                <a:gridCol w="2766288">
                  <a:extLst>
                    <a:ext uri="{9D8B030D-6E8A-4147-A177-3AD203B41FA5}">
                      <a16:colId xmlns:a16="http://schemas.microsoft.com/office/drawing/2014/main" val="2115711038"/>
                    </a:ext>
                  </a:extLst>
                </a:gridCol>
              </a:tblGrid>
              <a:tr h="0">
                <a:tc>
                  <a:txBody>
                    <a:bodyPr/>
                    <a:lstStyle/>
                    <a:p>
                      <a:pPr algn="ctr"/>
                      <a:endParaRPr lang="vi-VN" sz="1200" b="0" i="0" baseline="0" dirty="0">
                        <a:latin typeface="Arial" panose="020B0604020202020204" pitchFamily="34" charset="0"/>
                      </a:endParaRPr>
                    </a:p>
                  </a:txBody>
                  <a:tcPr anchor="ctr"/>
                </a:tc>
                <a:tc>
                  <a:txBody>
                    <a:bodyPr/>
                    <a:lstStyle/>
                    <a:p>
                      <a:pPr algn="ctr"/>
                      <a:r>
                        <a:rPr lang="vi-VN" sz="1200" b="0" i="0" baseline="0" dirty="0">
                          <a:latin typeface="Arial" panose="020B0604020202020204" pitchFamily="34" charset="0"/>
                        </a:rPr>
                        <a:t>Thứ 2</a:t>
                      </a:r>
                    </a:p>
                  </a:txBody>
                  <a:tcPr anchor="ctr"/>
                </a:tc>
                <a:tc>
                  <a:txBody>
                    <a:bodyPr/>
                    <a:lstStyle/>
                    <a:p>
                      <a:pPr algn="ctr"/>
                      <a:r>
                        <a:rPr lang="vi-VN" sz="1200" b="0" i="0" baseline="0" dirty="0">
                          <a:latin typeface="Arial" panose="020B0604020202020204" pitchFamily="34" charset="0"/>
                        </a:rPr>
                        <a:t>Thứ 3</a:t>
                      </a:r>
                    </a:p>
                  </a:txBody>
                  <a:tcPr anchor="ctr"/>
                </a:tc>
                <a:tc>
                  <a:txBody>
                    <a:bodyPr/>
                    <a:lstStyle/>
                    <a:p>
                      <a:pPr algn="ctr"/>
                      <a:r>
                        <a:rPr lang="vi-VN" sz="1200" b="0" i="0" baseline="0" dirty="0">
                          <a:latin typeface="Arial" panose="020B0604020202020204" pitchFamily="34" charset="0"/>
                        </a:rPr>
                        <a:t>Thứ 4</a:t>
                      </a:r>
                    </a:p>
                  </a:txBody>
                  <a:tcPr anchor="ctr"/>
                </a:tc>
                <a:tc>
                  <a:txBody>
                    <a:bodyPr/>
                    <a:lstStyle/>
                    <a:p>
                      <a:pPr algn="ctr"/>
                      <a:r>
                        <a:rPr lang="vi-VN" sz="1200" b="0" i="0" baseline="0" dirty="0">
                          <a:latin typeface="Arial" panose="020B0604020202020204" pitchFamily="34" charset="0"/>
                        </a:rPr>
                        <a:t>Thứ 5</a:t>
                      </a:r>
                    </a:p>
                  </a:txBody>
                  <a:tcPr anchor="ctr"/>
                </a:tc>
                <a:tc>
                  <a:txBody>
                    <a:bodyPr/>
                    <a:lstStyle/>
                    <a:p>
                      <a:pPr algn="ctr"/>
                      <a:r>
                        <a:rPr lang="vi-VN" sz="1200" b="0" i="0" baseline="0" dirty="0">
                          <a:latin typeface="Arial" panose="020B0604020202020204" pitchFamily="34" charset="0"/>
                        </a:rPr>
                        <a:t>Thứ 6</a:t>
                      </a:r>
                    </a:p>
                  </a:txBody>
                  <a:tcPr anchor="ctr"/>
                </a:tc>
                <a:extLst>
                  <a:ext uri="{0D108BD9-81ED-4DB2-BD59-A6C34878D82A}">
                    <a16:rowId xmlns:a16="http://schemas.microsoft.com/office/drawing/2014/main" val="131626910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Nhận</a:t>
                      </a:r>
                      <a:r>
                        <a:rPr lang="en-US" sz="1200" b="0" i="0" baseline="0" dirty="0">
                          <a:solidFill>
                            <a:schemeClr val="tx1"/>
                          </a:solidFill>
                          <a:latin typeface="Arial" panose="020B0604020202020204" pitchFamily="34" charset="0"/>
                        </a:rPr>
                        <a:t> review, </a:t>
                      </a:r>
                      <a:r>
                        <a:rPr lang="en-US" sz="1200" b="0" i="0" baseline="0" dirty="0" err="1">
                          <a:solidFill>
                            <a:schemeClr val="tx1"/>
                          </a:solidFill>
                          <a:latin typeface="Arial" panose="020B0604020202020204" pitchFamily="34" charset="0"/>
                        </a:rPr>
                        <a:t>sửa</a:t>
                      </a:r>
                      <a:r>
                        <a:rPr lang="en-US" sz="1200" b="0" i="0" baseline="0" dirty="0">
                          <a:solidFill>
                            <a:schemeClr val="tx1"/>
                          </a:solidFill>
                          <a:latin typeface="Arial" panose="020B0604020202020204" pitchFamily="34" charset="0"/>
                        </a:rPr>
                        <a:t> lại </a:t>
                      </a:r>
                      <a:r>
                        <a:rPr lang="en-US" sz="1200" b="0" i="0" baseline="0" dirty="0" err="1">
                          <a:solidFill>
                            <a:schemeClr val="tx1"/>
                          </a:solidFill>
                          <a:latin typeface="Arial" panose="020B0604020202020204" pitchFamily="34" charset="0"/>
                        </a:rPr>
                        <a:t>báo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cáo</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Chuẩn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thông</a:t>
                      </a:r>
                      <a:r>
                        <a:rPr lang="en-US" sz="1200" b="0" i="0" baseline="0" dirty="0">
                          <a:solidFill>
                            <a:schemeClr val="tx1"/>
                          </a:solidFill>
                          <a:latin typeface="Arial" panose="020B0604020202020204" pitchFamily="34" charset="0"/>
                        </a:rPr>
                        <a:t> tin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buổi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họp</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tuần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sau</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Review lại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Viết</a:t>
                      </a:r>
                      <a:r>
                        <a:rPr lang="en-US" sz="1200" b="0" i="0" baseline="0" dirty="0">
                          <a:solidFill>
                            <a:schemeClr val="tx1"/>
                          </a:solidFill>
                          <a:latin typeface="Arial" panose="020B0604020202020204" pitchFamily="34" charset="0"/>
                        </a:rPr>
                        <a:t> lại testbench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65152685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2</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p>
                      <a:pPr algn="l"/>
                      <a:endParaRPr lang="en-US"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a:t>
                      </a:r>
                      <a:r>
                        <a:rPr lang="vi-VN" sz="1200" b="0" i="0" baseline="0" dirty="0">
                          <a:solidFill>
                            <a:schemeClr val="tx1"/>
                          </a:solidFill>
                          <a:latin typeface="Arial" panose="020B0604020202020204" pitchFamily="34" charset="0"/>
                        </a:rPr>
                        <a:t>h: </a:t>
                      </a:r>
                      <a:r>
                        <a:rPr lang="en-US" sz="1200" b="0" i="0" baseline="0" dirty="0">
                          <a:solidFill>
                            <a:schemeClr val="tx1"/>
                          </a:solidFill>
                          <a:latin typeface="Arial" panose="020B0604020202020204" pitchFamily="34" charset="0"/>
                        </a:rPr>
                        <a:t>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vi-VN" sz="1200" b="0" i="0" baseline="0" dirty="0">
                          <a:solidFill>
                            <a:schemeClr val="tx1"/>
                          </a:solidFill>
                          <a:latin typeface="Arial" panose="020B0604020202020204" pitchFamily="34" charset="0"/>
                        </a:rPr>
                        <a:t>6h: Hiển thị </a:t>
                      </a:r>
                      <a:r>
                        <a:rPr lang="en-US" sz="1200" b="0" i="0" baseline="0" dirty="0" err="1">
                          <a:solidFill>
                            <a:schemeClr val="tx1"/>
                          </a:solidFill>
                          <a:latin typeface="Arial" panose="020B0604020202020204" pitchFamily="34" charset="0"/>
                        </a:rPr>
                        <a:t>góc</a:t>
                      </a:r>
                      <a:endParaRPr lang="en-US"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195420888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3</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Hiển </a:t>
                      </a:r>
                      <a:r>
                        <a:rPr lang="en-US" sz="1200" b="0" i="0" baseline="0" dirty="0" err="1">
                          <a:solidFill>
                            <a:schemeClr val="tx1"/>
                          </a:solidFill>
                          <a:latin typeface="Arial" panose="020B0604020202020204" pitchFamily="34" charset="0"/>
                        </a:rPr>
                        <a:t>thị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góc</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9426613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4</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4h: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p>
                    <a:p>
                      <a:pPr algn="l"/>
                      <a:r>
                        <a:rPr lang="en-US" sz="1200" b="0" i="0" baseline="0" dirty="0">
                          <a:solidFill>
                            <a:schemeClr val="tx1"/>
                          </a:solidFill>
                          <a:latin typeface="Arial" panose="020B0604020202020204" pitchFamily="34" charset="0"/>
                        </a:rPr>
                        <a:t>2h: Debug </a:t>
                      </a:r>
                      <a:r>
                        <a:rPr lang="en-US" sz="1200" b="0" i="0" baseline="0" dirty="0" err="1">
                          <a:solidFill>
                            <a:schemeClr val="tx1"/>
                          </a:solidFill>
                          <a:latin typeface="Arial" panose="020B0604020202020204" pitchFamily="34" charset="0"/>
                        </a:rPr>
                        <a:t>tổng</a:t>
                      </a:r>
                      <a:r>
                        <a:rPr lang="en-US" sz="1200" b="0" i="0" baseline="0" dirty="0">
                          <a:solidFill>
                            <a:schemeClr val="tx1"/>
                          </a:solidFill>
                          <a:latin typeface="Arial" panose="020B0604020202020204" pitchFamily="34" charset="0"/>
                        </a:rPr>
                        <a:t> </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320138452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5</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l"/>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2h: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4h: Ghép code</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Ghép code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Debug tổng thể</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 thể</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2724782663"/>
                  </a:ext>
                </a:extLst>
              </a:tr>
            </a:tbl>
          </a:graphicData>
        </a:graphic>
      </p:graphicFrame>
      <p:sp>
        <p:nvSpPr>
          <p:cNvPr id="5" name="Date Placeholder 4">
            <a:extLst>
              <a:ext uri="{FF2B5EF4-FFF2-40B4-BE49-F238E27FC236}">
                <a16:creationId xmlns:a16="http://schemas.microsoft.com/office/drawing/2014/main" id="{AD9E4B1F-D1F0-CC3D-AD70-5DC0D60B0B34}"/>
              </a:ext>
            </a:extLst>
          </p:cNvPr>
          <p:cNvSpPr>
            <a:spLocks noGrp="1"/>
          </p:cNvSpPr>
          <p:nvPr>
            <p:ph type="dt" sz="half" idx="10"/>
          </p:nvPr>
        </p:nvSpPr>
        <p:spPr/>
        <p:txBody>
          <a:bodyPr/>
          <a:lstStyle/>
          <a:p>
            <a:fld id="{845EE4A2-B591-42D1-AE9D-1264891F05CC}" type="datetime9">
              <a:rPr lang="en-US" smtClean="0"/>
              <a:t>1/16/2026 5:00:43 PM</a:t>
            </a:fld>
            <a:endParaRPr lang="en-US"/>
          </a:p>
        </p:txBody>
      </p:sp>
      <p:sp>
        <p:nvSpPr>
          <p:cNvPr id="6" name="Footer Placeholder 5">
            <a:extLst>
              <a:ext uri="{FF2B5EF4-FFF2-40B4-BE49-F238E27FC236}">
                <a16:creationId xmlns:a16="http://schemas.microsoft.com/office/drawing/2014/main" id="{29C9F3FA-FE57-E026-67F8-6387907D4B32}"/>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09249B34-FAD3-A9C4-5D1E-D51CCADD50F5}"/>
              </a:ext>
            </a:extLst>
          </p:cNvPr>
          <p:cNvSpPr>
            <a:spLocks noGrp="1"/>
          </p:cNvSpPr>
          <p:nvPr>
            <p:ph type="sldNum" sz="quarter" idx="12"/>
          </p:nvPr>
        </p:nvSpPr>
        <p:spPr/>
        <p:txBody>
          <a:bodyPr/>
          <a:lstStyle/>
          <a:p>
            <a:fld id="{81097CE2-82D9-4ED5-9F0C-F9C654B904AA}" type="slidenum">
              <a:rPr lang="en-US" smtClean="0"/>
              <a:t>21</a:t>
            </a:fld>
            <a:endParaRPr lang="en-US" dirty="0"/>
          </a:p>
        </p:txBody>
      </p:sp>
      <p:sp>
        <p:nvSpPr>
          <p:cNvPr id="8" name="TextBox 7">
            <a:extLst>
              <a:ext uri="{FF2B5EF4-FFF2-40B4-BE49-F238E27FC236}">
                <a16:creationId xmlns:a16="http://schemas.microsoft.com/office/drawing/2014/main" id="{4B3FC733-04AD-2774-A3D3-70826B5E3B2C}"/>
              </a:ext>
            </a:extLst>
          </p:cNvPr>
          <p:cNvSpPr txBox="1"/>
          <p:nvPr/>
        </p:nvSpPr>
        <p:spPr>
          <a:xfrm>
            <a:off x="634482" y="4823927"/>
            <a:ext cx="11084767" cy="646331"/>
          </a:xfrm>
          <a:prstGeom prst="rect">
            <a:avLst/>
          </a:prstGeom>
          <a:noFill/>
        </p:spPr>
        <p:txBody>
          <a:bodyPr wrap="square" rtlCol="0">
            <a:spAutoFit/>
          </a:bodyPr>
          <a:lstStyle/>
          <a:p>
            <a:r>
              <a:rPr lang="en-US" dirty="0" err="1"/>
              <a:t>Bảng</a:t>
            </a:r>
            <a:r>
              <a:rPr lang="en-US" dirty="0"/>
              <a:t> </a:t>
            </a:r>
            <a:r>
              <a:rPr lang="en-US" dirty="0" err="1"/>
              <a:t>xử</a:t>
            </a:r>
            <a:r>
              <a:rPr lang="en-US" dirty="0"/>
              <a:t> </a:t>
            </a:r>
            <a:r>
              <a:rPr lang="en-US" dirty="0" err="1"/>
              <a:t>lý</a:t>
            </a:r>
            <a:r>
              <a:rPr lang="en-US" dirty="0"/>
              <a:t> </a:t>
            </a:r>
            <a:r>
              <a:rPr lang="en-US" dirty="0" err="1"/>
              <a:t>công</a:t>
            </a:r>
            <a:r>
              <a:rPr lang="en-US" dirty="0"/>
              <a:t> </a:t>
            </a:r>
            <a:r>
              <a:rPr lang="en-US" dirty="0" err="1"/>
              <a:t>việc</a:t>
            </a:r>
            <a:r>
              <a:rPr lang="en-US" dirty="0"/>
              <a:t> </a:t>
            </a:r>
            <a:r>
              <a:rPr lang="en-US" dirty="0" err="1"/>
              <a:t>trong</a:t>
            </a:r>
            <a:r>
              <a:rPr lang="en-US" dirty="0"/>
              <a:t> </a:t>
            </a:r>
            <a:r>
              <a:rPr lang="en-US" dirty="0" err="1"/>
              <a:t>đợt</a:t>
            </a:r>
            <a:r>
              <a:rPr lang="en-US" dirty="0"/>
              <a:t> </a:t>
            </a:r>
            <a:r>
              <a:rPr lang="en-US" dirty="0" err="1"/>
              <a:t>này</a:t>
            </a:r>
            <a:r>
              <a:rPr lang="en-US" dirty="0"/>
              <a:t> (</a:t>
            </a:r>
            <a:r>
              <a:rPr lang="en-US" dirty="0" err="1"/>
              <a:t>mỗi</a:t>
            </a:r>
            <a:r>
              <a:rPr lang="en-US" dirty="0"/>
              <a:t> </a:t>
            </a:r>
            <a:r>
              <a:rPr lang="en-US" dirty="0" err="1"/>
              <a:t>ngày</a:t>
            </a:r>
            <a:r>
              <a:rPr lang="en-US" dirty="0"/>
              <a:t> = 8 </a:t>
            </a:r>
            <a:r>
              <a:rPr lang="en-US" dirty="0" err="1"/>
              <a:t>tiếng</a:t>
            </a:r>
            <a:r>
              <a:rPr lang="en-US" dirty="0"/>
              <a:t> </a:t>
            </a:r>
            <a:r>
              <a:rPr lang="en-US" dirty="0" err="1"/>
              <a:t>nhưng</a:t>
            </a:r>
            <a:r>
              <a:rPr lang="en-US" dirty="0"/>
              <a:t> </a:t>
            </a:r>
            <a:r>
              <a:rPr lang="en-US" dirty="0" err="1"/>
              <a:t>sẽ</a:t>
            </a:r>
            <a:r>
              <a:rPr lang="en-US" dirty="0"/>
              <a:t> </a:t>
            </a:r>
            <a:r>
              <a:rPr lang="en-US" dirty="0" err="1"/>
              <a:t>xét</a:t>
            </a:r>
            <a:r>
              <a:rPr lang="en-US" dirty="0"/>
              <a:t> </a:t>
            </a:r>
            <a:r>
              <a:rPr lang="en-US" dirty="0" err="1"/>
              <a:t>khoảng</a:t>
            </a:r>
            <a:r>
              <a:rPr lang="en-US" dirty="0"/>
              <a:t> 6 </a:t>
            </a:r>
            <a:r>
              <a:rPr lang="en-US" dirty="0" err="1"/>
              <a:t>tiếng</a:t>
            </a:r>
            <a:r>
              <a:rPr lang="en-US" dirty="0"/>
              <a:t> </a:t>
            </a:r>
            <a:r>
              <a:rPr lang="en-US" dirty="0" err="1"/>
              <a:t>mỗi</a:t>
            </a:r>
            <a:r>
              <a:rPr lang="en-US" dirty="0"/>
              <a:t> </a:t>
            </a:r>
            <a:r>
              <a:rPr lang="en-US" dirty="0" err="1"/>
              <a:t>ngày</a:t>
            </a:r>
            <a:r>
              <a:rPr lang="en-US" dirty="0"/>
              <a:t> để </a:t>
            </a:r>
            <a:r>
              <a:rPr lang="en-US" dirty="0" err="1"/>
              <a:t>bù</a:t>
            </a:r>
            <a:r>
              <a:rPr lang="en-US" dirty="0"/>
              <a:t> </a:t>
            </a:r>
            <a:r>
              <a:rPr lang="en-US" dirty="0" err="1"/>
              <a:t>trừ</a:t>
            </a:r>
            <a:r>
              <a:rPr lang="en-US" dirty="0"/>
              <a:t> </a:t>
            </a:r>
            <a:r>
              <a:rPr lang="en-US" dirty="0" err="1"/>
              <a:t>thêm</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họp</a:t>
            </a:r>
            <a:r>
              <a:rPr lang="en-US" dirty="0"/>
              <a:t>, </a:t>
            </a:r>
            <a:r>
              <a:rPr lang="en-US" dirty="0" err="1"/>
              <a:t>báo</a:t>
            </a:r>
            <a:r>
              <a:rPr lang="en-US" dirty="0"/>
              <a:t> </a:t>
            </a:r>
            <a:r>
              <a:rPr lang="en-US" dirty="0" err="1"/>
              <a:t>cáo</a:t>
            </a:r>
            <a:r>
              <a:rPr lang="en-US" dirty="0"/>
              <a:t>, …)</a:t>
            </a:r>
          </a:p>
        </p:txBody>
      </p:sp>
    </p:spTree>
    <p:extLst>
      <p:ext uri="{BB962C8B-B14F-4D97-AF65-F5344CB8AC3E}">
        <p14:creationId xmlns:p14="http://schemas.microsoft.com/office/powerpoint/2010/main" val="2880834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6445-190A-AA9B-A562-D50EF028AE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42A7E-EC9F-3690-0C9B-EA3A849116AA}"/>
              </a:ext>
            </a:extLst>
          </p:cNvPr>
          <p:cNvSpPr>
            <a:spLocks noGrp="1"/>
          </p:cNvSpPr>
          <p:nvPr>
            <p:ph idx="1"/>
          </p:nvPr>
        </p:nvSpPr>
        <p:spPr/>
        <p:txBody>
          <a:bodyPr>
            <a:normAutofit/>
          </a:bodyPr>
          <a:lstStyle/>
          <a:p>
            <a:pPr algn="ctr"/>
            <a:r>
              <a:rPr lang="en-US" sz="6000" b="1" dirty="0"/>
              <a:t>Xin </a:t>
            </a:r>
            <a:r>
              <a:rPr lang="en-US" sz="6000" b="1" dirty="0" err="1"/>
              <a:t>chân</a:t>
            </a:r>
            <a:r>
              <a:rPr lang="en-US" sz="6000" b="1" dirty="0"/>
              <a:t> </a:t>
            </a:r>
            <a:r>
              <a:rPr lang="en-US" sz="6000" b="1" dirty="0" err="1"/>
              <a:t>thành</a:t>
            </a:r>
            <a:r>
              <a:rPr lang="en-US" sz="6000" b="1" dirty="0"/>
              <a:t> </a:t>
            </a:r>
            <a:r>
              <a:rPr lang="en-US" sz="6000" b="1" dirty="0" err="1"/>
              <a:t>cảm</a:t>
            </a:r>
            <a:r>
              <a:rPr lang="en-US" sz="6000" b="1" dirty="0"/>
              <a:t> </a:t>
            </a:r>
            <a:r>
              <a:rPr lang="en-US" sz="6000" b="1" dirty="0" err="1"/>
              <a:t>ơn</a:t>
            </a:r>
            <a:endParaRPr lang="en-US" sz="6000" b="1" dirty="0"/>
          </a:p>
        </p:txBody>
      </p:sp>
      <p:sp>
        <p:nvSpPr>
          <p:cNvPr id="2" name="Speech Bubble: Rectangle 1">
            <a:extLst>
              <a:ext uri="{FF2B5EF4-FFF2-40B4-BE49-F238E27FC236}">
                <a16:creationId xmlns:a16="http://schemas.microsoft.com/office/drawing/2014/main" id="{164D2FC8-E772-25EB-79FF-59DC7ED4224D}"/>
              </a:ext>
            </a:extLst>
          </p:cNvPr>
          <p:cNvSpPr/>
          <p:nvPr/>
        </p:nvSpPr>
        <p:spPr>
          <a:xfrm>
            <a:off x="11664516" y="3747262"/>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đồng</a:t>
            </a:r>
            <a:r>
              <a:rPr kumimoji="1" lang="en-US" altLang="ja-JP" dirty="0">
                <a:latin typeface="Arial" panose="020B0604020202020204" pitchFamily="34" charset="0"/>
              </a:rPr>
              <a:t> </a:t>
            </a:r>
            <a:r>
              <a:rPr kumimoji="1" lang="en-US" altLang="ja-JP" dirty="0" err="1">
                <a:latin typeface="Arial" panose="020B0604020202020204" pitchFamily="34" charset="0"/>
              </a:rPr>
              <a:t>bộ</a:t>
            </a:r>
            <a:r>
              <a:rPr kumimoji="1" lang="en-US" altLang="ja-JP" dirty="0">
                <a:latin typeface="Arial" panose="020B0604020202020204" pitchFamily="34" charset="0"/>
              </a:rPr>
              <a:t> font </a:t>
            </a:r>
            <a:r>
              <a:rPr kumimoji="1" lang="en-US" altLang="ja-JP" dirty="0" err="1">
                <a:latin typeface="Arial" panose="020B0604020202020204" pitchFamily="34" charset="0"/>
              </a:rPr>
              <a:t>chữ</a:t>
            </a:r>
            <a:r>
              <a:rPr kumimoji="1" lang="en-US" altLang="ja-JP" dirty="0">
                <a:latin typeface="Arial" panose="020B0604020202020204" pitchFamily="34" charset="0"/>
              </a:rPr>
              <a:t> </a:t>
            </a:r>
            <a:r>
              <a:rPr kumimoji="1" lang="en-US" altLang="ja-JP" dirty="0" err="1">
                <a:latin typeface="Arial" panose="020B0604020202020204" pitchFamily="34" charset="0"/>
              </a:rPr>
              <a:t>dùng</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slide. </a:t>
            </a:r>
          </a:p>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bỏ</a:t>
            </a:r>
            <a:r>
              <a:rPr kumimoji="1" lang="en-US" altLang="ja-JP" dirty="0">
                <a:latin typeface="Arial" panose="020B0604020202020204" pitchFamily="34" charset="0"/>
              </a:rPr>
              <a:t> </a:t>
            </a:r>
            <a:r>
              <a:rPr kumimoji="1" lang="en-US" altLang="ja-JP" dirty="0" err="1">
                <a:latin typeface="Arial" panose="020B0604020202020204" pitchFamily="34" charset="0"/>
              </a:rPr>
              <a:t>dấu</a:t>
            </a:r>
            <a:r>
              <a:rPr kumimoji="1" lang="en-US" altLang="ja-JP" dirty="0">
                <a:latin typeface="Arial" panose="020B0604020202020204" pitchFamily="34" charset="0"/>
              </a:rPr>
              <a:t> </a:t>
            </a:r>
            <a:r>
              <a:rPr kumimoji="1" lang="en-US" altLang="ja-JP" dirty="0" err="1">
                <a:latin typeface="Arial" panose="020B0604020202020204" pitchFamily="34" charset="0"/>
              </a:rPr>
              <a:t>gạch</a:t>
            </a:r>
            <a:r>
              <a:rPr kumimoji="1" lang="en-US" altLang="ja-JP" dirty="0">
                <a:latin typeface="Arial" panose="020B0604020202020204" pitchFamily="34" charset="0"/>
              </a:rPr>
              <a:t> </a:t>
            </a:r>
            <a:r>
              <a:rPr kumimoji="1" lang="en-US" altLang="ja-JP" dirty="0" err="1">
                <a:latin typeface="Arial" panose="020B0604020202020204" pitchFamily="34" charset="0"/>
              </a:rPr>
              <a:t>ngang</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lại để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nhìn</a:t>
            </a:r>
            <a:r>
              <a:rPr kumimoji="1" lang="en-US" altLang="ja-JP" dirty="0">
                <a:latin typeface="Arial" panose="020B0604020202020204" pitchFamily="34" charset="0"/>
              </a:rPr>
              <a:t> </a:t>
            </a:r>
            <a:r>
              <a:rPr kumimoji="1" lang="en-US" altLang="ja-JP" dirty="0" err="1">
                <a:latin typeface="Arial" panose="020B0604020202020204" pitchFamily="34" charset="0"/>
              </a:rPr>
              <a:t>hơn</a:t>
            </a:r>
            <a:r>
              <a:rPr kumimoji="1" lang="en-US" altLang="ja-JP" dirty="0">
                <a:latin typeface="Arial" panose="020B0604020202020204" pitchFamily="34" charset="0"/>
              </a:rPr>
              <a:t> (</a:t>
            </a:r>
            <a:r>
              <a:rPr kumimoji="1" lang="en-US" altLang="ja-JP" dirty="0" err="1">
                <a:latin typeface="Arial" panose="020B0604020202020204" pitchFamily="34" charset="0"/>
              </a:rPr>
              <a:t>liên</a:t>
            </a:r>
            <a:r>
              <a:rPr kumimoji="1" lang="en-US" altLang="ja-JP" dirty="0">
                <a:latin typeface="Arial" panose="020B0604020202020204" pitchFamily="34" charset="0"/>
              </a:rPr>
              <a:t> </a:t>
            </a:r>
            <a:r>
              <a:rPr kumimoji="1" lang="en-US" altLang="ja-JP" dirty="0" err="1">
                <a:latin typeface="Arial" panose="020B0604020202020204" pitchFamily="34" charset="0"/>
              </a:rPr>
              <a:t>quan</a:t>
            </a:r>
            <a:r>
              <a:rPr kumimoji="1" lang="en-US" altLang="ja-JP" dirty="0">
                <a:latin typeface="Arial" panose="020B0604020202020204" pitchFamily="34" charset="0"/>
              </a:rPr>
              <a:t> </a:t>
            </a:r>
            <a:r>
              <a:rPr kumimoji="1" lang="en-US" altLang="ja-JP" dirty="0" err="1">
                <a:latin typeface="Arial" panose="020B0604020202020204" pitchFamily="34" charset="0"/>
              </a:rPr>
              <a:t>đến</a:t>
            </a:r>
            <a:r>
              <a:rPr kumimoji="1" lang="en-US" altLang="ja-JP" dirty="0">
                <a:latin typeface="Arial" panose="020B0604020202020204" pitchFamily="34" charset="0"/>
              </a:rPr>
              <a:t> design).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376234D9-A6CF-9644-E2F4-DE1C5CF4A07B}"/>
              </a:ext>
            </a:extLst>
          </p:cNvPr>
          <p:cNvSpPr>
            <a:spLocks noGrp="1"/>
          </p:cNvSpPr>
          <p:nvPr>
            <p:ph type="dt" sz="half" idx="10"/>
          </p:nvPr>
        </p:nvSpPr>
        <p:spPr/>
        <p:txBody>
          <a:bodyPr/>
          <a:lstStyle/>
          <a:p>
            <a:fld id="{DC490393-FF8A-49AA-8578-AB3F5F8D0BB4}" type="datetime9">
              <a:rPr lang="en-US" smtClean="0"/>
              <a:t>1/16/2026 5:00:43 PM</a:t>
            </a:fld>
            <a:endParaRPr lang="en-US"/>
          </a:p>
        </p:txBody>
      </p:sp>
      <p:sp>
        <p:nvSpPr>
          <p:cNvPr id="5" name="Footer Placeholder 4">
            <a:extLst>
              <a:ext uri="{FF2B5EF4-FFF2-40B4-BE49-F238E27FC236}">
                <a16:creationId xmlns:a16="http://schemas.microsoft.com/office/drawing/2014/main" id="{46939BE8-EC44-7C79-DECD-897CF4887F71}"/>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71EAC679-83C5-F5B6-4926-EA53789F5608}"/>
              </a:ext>
            </a:extLst>
          </p:cNvPr>
          <p:cNvSpPr>
            <a:spLocks noGrp="1"/>
          </p:cNvSpPr>
          <p:nvPr>
            <p:ph type="sldNum" sz="quarter" idx="12"/>
          </p:nvPr>
        </p:nvSpPr>
        <p:spPr/>
        <p:txBody>
          <a:bodyPr/>
          <a:lstStyle/>
          <a:p>
            <a:fld id="{81097CE2-82D9-4ED5-9F0C-F9C654B904AA}" type="slidenum">
              <a:rPr lang="en-US" smtClean="0"/>
              <a:t>22</a:t>
            </a:fld>
            <a:endParaRPr lang="en-US" dirty="0"/>
          </a:p>
        </p:txBody>
      </p:sp>
    </p:spTree>
    <p:extLst>
      <p:ext uri="{BB962C8B-B14F-4D97-AF65-F5344CB8AC3E}">
        <p14:creationId xmlns:p14="http://schemas.microsoft.com/office/powerpoint/2010/main" val="106783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9E92E-68BE-6C1C-4305-E1AF710DA27E}"/>
              </a:ext>
            </a:extLst>
          </p:cNvPr>
          <p:cNvSpPr>
            <a:spLocks noGrp="1"/>
          </p:cNvSpPr>
          <p:nvPr>
            <p:ph idx="1"/>
          </p:nvPr>
        </p:nvSpPr>
        <p:spPr/>
        <p:txBody>
          <a:bodyPr>
            <a:normAutofit/>
          </a:bodyPr>
          <a:lstStyle/>
          <a:p>
            <a:pPr algn="ctr"/>
            <a:r>
              <a:rPr lang="en-US" sz="4000" b="1" dirty="0"/>
              <a:t>1. Tiến độ </a:t>
            </a:r>
            <a:r>
              <a:rPr lang="en-US" sz="4000" b="1" dirty="0" err="1"/>
              <a:t>công</a:t>
            </a:r>
            <a:r>
              <a:rPr lang="en-US" sz="4000" b="1" dirty="0"/>
              <a:t> </a:t>
            </a:r>
            <a:r>
              <a:rPr lang="en-US" sz="4000" b="1" dirty="0" err="1"/>
              <a:t>việc</a:t>
            </a:r>
            <a:endParaRPr lang="en-US" sz="4000" b="1" dirty="0"/>
          </a:p>
        </p:txBody>
      </p:sp>
      <p:sp>
        <p:nvSpPr>
          <p:cNvPr id="2" name="Date Placeholder 1">
            <a:extLst>
              <a:ext uri="{FF2B5EF4-FFF2-40B4-BE49-F238E27FC236}">
                <a16:creationId xmlns:a16="http://schemas.microsoft.com/office/drawing/2014/main" id="{1BDE3D41-C11E-3B19-3E89-A10779B22D2B}"/>
              </a:ext>
            </a:extLst>
          </p:cNvPr>
          <p:cNvSpPr>
            <a:spLocks noGrp="1"/>
          </p:cNvSpPr>
          <p:nvPr>
            <p:ph type="dt" sz="half" idx="10"/>
          </p:nvPr>
        </p:nvSpPr>
        <p:spPr/>
        <p:txBody>
          <a:bodyPr/>
          <a:lstStyle/>
          <a:p>
            <a:fld id="{5F211486-B980-4BF0-9ACF-1330C028BC5E}" type="datetime9">
              <a:rPr lang="en-US" smtClean="0"/>
              <a:t>1/16/2026 5:00:43 PM</a:t>
            </a:fld>
            <a:endParaRPr lang="en-US"/>
          </a:p>
        </p:txBody>
      </p:sp>
      <p:sp>
        <p:nvSpPr>
          <p:cNvPr id="4" name="Footer Placeholder 3">
            <a:extLst>
              <a:ext uri="{FF2B5EF4-FFF2-40B4-BE49-F238E27FC236}">
                <a16:creationId xmlns:a16="http://schemas.microsoft.com/office/drawing/2014/main" id="{D1C5827A-C40F-B28B-CDA6-72EFA8404C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A5BC8D51-6780-8827-74E8-B35A20BC866A}"/>
              </a:ext>
            </a:extLst>
          </p:cNvPr>
          <p:cNvSpPr>
            <a:spLocks noGrp="1"/>
          </p:cNvSpPr>
          <p:nvPr>
            <p:ph type="sldNum" sz="quarter" idx="12"/>
          </p:nvPr>
        </p:nvSpPr>
        <p:spPr/>
        <p:txBody>
          <a:bodyPr/>
          <a:lstStyle/>
          <a:p>
            <a:fld id="{81097CE2-82D9-4ED5-9F0C-F9C654B904AA}" type="slidenum">
              <a:rPr lang="en-US" smtClean="0"/>
              <a:t>3</a:t>
            </a:fld>
            <a:endParaRPr lang="en-US" dirty="0"/>
          </a:p>
        </p:txBody>
      </p:sp>
    </p:spTree>
    <p:extLst>
      <p:ext uri="{BB962C8B-B14F-4D97-AF65-F5344CB8AC3E}">
        <p14:creationId xmlns:p14="http://schemas.microsoft.com/office/powerpoint/2010/main" val="219461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56632F-6167-5B2F-0AC0-B7990CDE2809}"/>
              </a:ext>
            </a:extLst>
          </p:cNvPr>
          <p:cNvSpPr/>
          <p:nvPr/>
        </p:nvSpPr>
        <p:spPr>
          <a:xfrm>
            <a:off x="9287256"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kế</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hoạch</a:t>
            </a:r>
            <a:endParaRPr lang="en-US" sz="1500" b="1" dirty="0">
              <a:solidFill>
                <a:schemeClr val="tx1"/>
              </a:solidFill>
              <a:latin typeface="Arial" panose="020B0604020202020204" pitchFamily="34" charset="0"/>
            </a:endParaRPr>
          </a:p>
        </p:txBody>
      </p:sp>
      <p:sp>
        <p:nvSpPr>
          <p:cNvPr id="19" name="Rectangle 18">
            <a:extLst>
              <a:ext uri="{FF2B5EF4-FFF2-40B4-BE49-F238E27FC236}">
                <a16:creationId xmlns:a16="http://schemas.microsoft.com/office/drawing/2014/main" id="{08311F12-A7E7-2DBE-3E2B-45F3D5468B9F}"/>
              </a:ext>
            </a:extLst>
          </p:cNvPr>
          <p:cNvSpPr/>
          <p:nvPr/>
        </p:nvSpPr>
        <p:spPr>
          <a:xfrm>
            <a:off x="9287256"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thực</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tế</a:t>
            </a:r>
            <a:endParaRPr lang="en-US" sz="1500" b="1"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F787B319-561A-33B2-5DCF-5BC8FEACE690}"/>
              </a:ext>
            </a:extLst>
          </p:cNvPr>
          <p:cNvSpPr>
            <a:spLocks noGrp="1"/>
          </p:cNvSpPr>
          <p:nvPr>
            <p:ph type="title"/>
          </p:nvPr>
        </p:nvSpPr>
        <p:spPr>
          <a:xfrm>
            <a:off x="228599" y="240452"/>
            <a:ext cx="4714875" cy="748454"/>
          </a:xfrm>
        </p:spPr>
        <p:txBody>
          <a:bodyPr>
            <a:normAutofit fontScale="90000"/>
          </a:bodyPr>
          <a:lstStyle/>
          <a:p>
            <a:r>
              <a:rPr lang="en-US" sz="4000" b="1" dirty="0"/>
              <a:t>1. Tiến độ </a:t>
            </a:r>
            <a:r>
              <a:rPr lang="en-US" sz="4000" b="1" dirty="0" err="1"/>
              <a:t>công</a:t>
            </a:r>
            <a:r>
              <a:rPr lang="en-US" sz="4000" b="1" dirty="0"/>
              <a:t> </a:t>
            </a:r>
            <a:r>
              <a:rPr lang="en-US" sz="4000" b="1" dirty="0" err="1"/>
              <a:t>việc</a:t>
            </a:r>
            <a:endParaRPr lang="en-US" sz="4000" b="1" dirty="0"/>
          </a:p>
        </p:txBody>
      </p:sp>
      <p:graphicFrame>
        <p:nvGraphicFramePr>
          <p:cNvPr id="6" name="Table 5">
            <a:extLst>
              <a:ext uri="{FF2B5EF4-FFF2-40B4-BE49-F238E27FC236}">
                <a16:creationId xmlns:a16="http://schemas.microsoft.com/office/drawing/2014/main" id="{380D88B0-C276-DFF6-6784-320B740B7579}"/>
              </a:ext>
            </a:extLst>
          </p:cNvPr>
          <p:cNvGraphicFramePr>
            <a:graphicFrameLocks noGrp="1"/>
          </p:cNvGraphicFramePr>
          <p:nvPr>
            <p:extLst>
              <p:ext uri="{D42A27DB-BD31-4B8C-83A1-F6EECF244321}">
                <p14:modId xmlns:p14="http://schemas.microsoft.com/office/powerpoint/2010/main" val="4049576639"/>
              </p:ext>
            </p:extLst>
          </p:nvPr>
        </p:nvGraphicFramePr>
        <p:xfrm>
          <a:off x="228600" y="1187026"/>
          <a:ext cx="11658593" cy="5120640"/>
        </p:xfrm>
        <a:graphic>
          <a:graphicData uri="http://schemas.openxmlformats.org/drawingml/2006/table">
            <a:tbl>
              <a:tblPr firstRow="1" bandRow="1">
                <a:tableStyleId>{5C22544A-7EE6-4342-B048-85BDC9FD1C3A}</a:tableStyleId>
              </a:tblPr>
              <a:tblGrid>
                <a:gridCol w="2220686">
                  <a:extLst>
                    <a:ext uri="{9D8B030D-6E8A-4147-A177-3AD203B41FA5}">
                      <a16:colId xmlns:a16="http://schemas.microsoft.com/office/drawing/2014/main" val="557709734"/>
                    </a:ext>
                  </a:extLst>
                </a:gridCol>
                <a:gridCol w="555171">
                  <a:extLst>
                    <a:ext uri="{9D8B030D-6E8A-4147-A177-3AD203B41FA5}">
                      <a16:colId xmlns:a16="http://schemas.microsoft.com/office/drawing/2014/main" val="3838809962"/>
                    </a:ext>
                  </a:extLst>
                </a:gridCol>
                <a:gridCol w="555171">
                  <a:extLst>
                    <a:ext uri="{9D8B030D-6E8A-4147-A177-3AD203B41FA5}">
                      <a16:colId xmlns:a16="http://schemas.microsoft.com/office/drawing/2014/main" val="1632349514"/>
                    </a:ext>
                  </a:extLst>
                </a:gridCol>
                <a:gridCol w="555171">
                  <a:extLst>
                    <a:ext uri="{9D8B030D-6E8A-4147-A177-3AD203B41FA5}">
                      <a16:colId xmlns:a16="http://schemas.microsoft.com/office/drawing/2014/main" val="3314883212"/>
                    </a:ext>
                  </a:extLst>
                </a:gridCol>
                <a:gridCol w="555171">
                  <a:extLst>
                    <a:ext uri="{9D8B030D-6E8A-4147-A177-3AD203B41FA5}">
                      <a16:colId xmlns:a16="http://schemas.microsoft.com/office/drawing/2014/main" val="2213056368"/>
                    </a:ext>
                  </a:extLst>
                </a:gridCol>
                <a:gridCol w="555171">
                  <a:extLst>
                    <a:ext uri="{9D8B030D-6E8A-4147-A177-3AD203B41FA5}">
                      <a16:colId xmlns:a16="http://schemas.microsoft.com/office/drawing/2014/main" val="208236902"/>
                    </a:ext>
                  </a:extLst>
                </a:gridCol>
                <a:gridCol w="555171">
                  <a:extLst>
                    <a:ext uri="{9D8B030D-6E8A-4147-A177-3AD203B41FA5}">
                      <a16:colId xmlns:a16="http://schemas.microsoft.com/office/drawing/2014/main" val="1153354079"/>
                    </a:ext>
                  </a:extLst>
                </a:gridCol>
                <a:gridCol w="555171">
                  <a:extLst>
                    <a:ext uri="{9D8B030D-6E8A-4147-A177-3AD203B41FA5}">
                      <a16:colId xmlns:a16="http://schemas.microsoft.com/office/drawing/2014/main" val="3041199050"/>
                    </a:ext>
                  </a:extLst>
                </a:gridCol>
                <a:gridCol w="555171">
                  <a:extLst>
                    <a:ext uri="{9D8B030D-6E8A-4147-A177-3AD203B41FA5}">
                      <a16:colId xmlns:a16="http://schemas.microsoft.com/office/drawing/2014/main" val="3801752670"/>
                    </a:ext>
                  </a:extLst>
                </a:gridCol>
                <a:gridCol w="555171">
                  <a:extLst>
                    <a:ext uri="{9D8B030D-6E8A-4147-A177-3AD203B41FA5}">
                      <a16:colId xmlns:a16="http://schemas.microsoft.com/office/drawing/2014/main" val="2455299377"/>
                    </a:ext>
                  </a:extLst>
                </a:gridCol>
                <a:gridCol w="555171">
                  <a:extLst>
                    <a:ext uri="{9D8B030D-6E8A-4147-A177-3AD203B41FA5}">
                      <a16:colId xmlns:a16="http://schemas.microsoft.com/office/drawing/2014/main" val="75100696"/>
                    </a:ext>
                  </a:extLst>
                </a:gridCol>
                <a:gridCol w="555171">
                  <a:extLst>
                    <a:ext uri="{9D8B030D-6E8A-4147-A177-3AD203B41FA5}">
                      <a16:colId xmlns:a16="http://schemas.microsoft.com/office/drawing/2014/main" val="672050"/>
                    </a:ext>
                  </a:extLst>
                </a:gridCol>
                <a:gridCol w="555171">
                  <a:extLst>
                    <a:ext uri="{9D8B030D-6E8A-4147-A177-3AD203B41FA5}">
                      <a16:colId xmlns:a16="http://schemas.microsoft.com/office/drawing/2014/main" val="2865973520"/>
                    </a:ext>
                  </a:extLst>
                </a:gridCol>
                <a:gridCol w="555171">
                  <a:extLst>
                    <a:ext uri="{9D8B030D-6E8A-4147-A177-3AD203B41FA5}">
                      <a16:colId xmlns:a16="http://schemas.microsoft.com/office/drawing/2014/main" val="2455736120"/>
                    </a:ext>
                  </a:extLst>
                </a:gridCol>
                <a:gridCol w="555171">
                  <a:extLst>
                    <a:ext uri="{9D8B030D-6E8A-4147-A177-3AD203B41FA5}">
                      <a16:colId xmlns:a16="http://schemas.microsoft.com/office/drawing/2014/main" val="3664393200"/>
                    </a:ext>
                  </a:extLst>
                </a:gridCol>
                <a:gridCol w="555171">
                  <a:extLst>
                    <a:ext uri="{9D8B030D-6E8A-4147-A177-3AD203B41FA5}">
                      <a16:colId xmlns:a16="http://schemas.microsoft.com/office/drawing/2014/main" val="2368797913"/>
                    </a:ext>
                  </a:extLst>
                </a:gridCol>
                <a:gridCol w="555171">
                  <a:extLst>
                    <a:ext uri="{9D8B030D-6E8A-4147-A177-3AD203B41FA5}">
                      <a16:colId xmlns:a16="http://schemas.microsoft.com/office/drawing/2014/main" val="2039916614"/>
                    </a:ext>
                  </a:extLst>
                </a:gridCol>
                <a:gridCol w="555171">
                  <a:extLst>
                    <a:ext uri="{9D8B030D-6E8A-4147-A177-3AD203B41FA5}">
                      <a16:colId xmlns:a16="http://schemas.microsoft.com/office/drawing/2014/main" val="2537909306"/>
                    </a:ext>
                  </a:extLst>
                </a:gridCol>
              </a:tblGrid>
              <a:tr h="548640">
                <a:tc rowSpan="2">
                  <a:txBody>
                    <a:bodyPr/>
                    <a:lstStyle/>
                    <a:p>
                      <a:pPr algn="ctr"/>
                      <a:r>
                        <a:rPr lang="en-US" dirty="0">
                          <a:latin typeface="Arial" panose="020B0604020202020204" pitchFamily="34" charset="0"/>
                        </a:rPr>
                        <a:t>Các </a:t>
                      </a:r>
                      <a:r>
                        <a:rPr lang="en-US" dirty="0" err="1">
                          <a:latin typeface="Arial" panose="020B0604020202020204" pitchFamily="34" charset="0"/>
                        </a:rPr>
                        <a:t>nội</a:t>
                      </a:r>
                      <a:r>
                        <a:rPr lang="en-US" dirty="0">
                          <a:latin typeface="Arial" panose="020B0604020202020204" pitchFamily="34" charset="0"/>
                        </a:rPr>
                        <a:t> dung</a:t>
                      </a:r>
                    </a:p>
                  </a:txBody>
                  <a:tcPr anchor="ctr"/>
                </a:tc>
                <a:tc gridSpan="5">
                  <a:txBody>
                    <a:bodyPr/>
                    <a:lstStyle/>
                    <a:p>
                      <a:pPr algn="ctr"/>
                      <a:r>
                        <a:rPr lang="en-US" dirty="0" err="1">
                          <a:latin typeface="Arial" panose="020B0604020202020204" pitchFamily="34" charset="0"/>
                        </a:rPr>
                        <a:t>Tháng</a:t>
                      </a:r>
                      <a:r>
                        <a:rPr lang="en-US" dirty="0">
                          <a:latin typeface="Arial" panose="020B0604020202020204" pitchFamily="34" charset="0"/>
                        </a:rPr>
                        <a:t> 8</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9</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10</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11</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4990790"/>
                  </a:ext>
                </a:extLst>
              </a:tr>
              <a:tr h="548640">
                <a:tc vMerge="1">
                  <a:txBody>
                    <a:bodyPr/>
                    <a:lstStyle/>
                    <a:p>
                      <a:pPr algn="ctr"/>
                      <a:endParaRPr lang="en-US" dirty="0"/>
                    </a:p>
                  </a:txBody>
                  <a:tcPr anchor="ctr"/>
                </a:tc>
                <a:tc gridSpan="2">
                  <a:txBody>
                    <a:bodyPr/>
                    <a:lstStyle/>
                    <a:p>
                      <a:pPr algn="ctr"/>
                      <a:r>
                        <a:rPr lang="en-US" dirty="0">
                          <a:latin typeface="Arial" panose="020B0604020202020204" pitchFamily="34" charset="0"/>
                        </a:rPr>
                        <a:t>T1</a:t>
                      </a:r>
                    </a:p>
                  </a:txBody>
                  <a:tcPr anchor="ctr"/>
                </a:tc>
                <a:tc hMerge="1">
                  <a:txBody>
                    <a:bodyPr/>
                    <a:lstStyle/>
                    <a:p>
                      <a:pPr algn="ctr"/>
                      <a:endParaRPr lang="en-US" dirty="0"/>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extLst>
                  <a:ext uri="{0D108BD9-81ED-4DB2-BD59-A6C34878D82A}">
                    <a16:rowId xmlns:a16="http://schemas.microsoft.com/office/drawing/2014/main" val="166227355"/>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Logic </a:t>
                      </a:r>
                      <a:r>
                        <a:rPr lang="en-US" dirty="0" err="1">
                          <a:latin typeface="Arial" panose="020B0604020202020204" pitchFamily="34" charset="0"/>
                        </a:rPr>
                        <a:t>số</a:t>
                      </a:r>
                      <a:r>
                        <a:rPr lang="en-US" dirty="0"/>
                        <a:t> </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05616696"/>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sử</a:t>
                      </a:r>
                      <a:r>
                        <a:rPr lang="en-US" dirty="0">
                          <a:latin typeface="Arial" panose="020B0604020202020204" pitchFamily="34" charset="0"/>
                        </a:rPr>
                        <a:t> </a:t>
                      </a:r>
                      <a:r>
                        <a:rPr lang="en-US" dirty="0" err="1">
                          <a:latin typeface="Arial" panose="020B0604020202020204" pitchFamily="34" charset="0"/>
                        </a:rPr>
                        <a:t>dụng</a:t>
                      </a:r>
                      <a:r>
                        <a:rPr lang="en-US" dirty="0"/>
                        <a:t> </a:t>
                      </a:r>
                      <a:r>
                        <a:rPr lang="en-US" dirty="0" err="1"/>
                        <a:t>Vivado</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367589284"/>
                  </a:ext>
                </a:extLst>
              </a:tr>
              <a:tr h="731520">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a:t>
                      </a:r>
                      <a:r>
                        <a:rPr lang="en-US" dirty="0" err="1">
                          <a:latin typeface="Arial" panose="020B0604020202020204" pitchFamily="34" charset="0"/>
                        </a:rPr>
                        <a:t>điều</a:t>
                      </a:r>
                      <a:r>
                        <a:rPr lang="en-US" dirty="0">
                          <a:latin typeface="Arial" panose="020B0604020202020204" pitchFamily="34" charset="0"/>
                        </a:rPr>
                        <a:t> </a:t>
                      </a:r>
                      <a:r>
                        <a:rPr lang="en-US" dirty="0" err="1">
                          <a:latin typeface="Arial" panose="020B0604020202020204" pitchFamily="34" charset="0"/>
                        </a:rPr>
                        <a:t>khiển</a:t>
                      </a:r>
                      <a:r>
                        <a:rPr lang="en-US" dirty="0">
                          <a:latin typeface="Arial" panose="020B0604020202020204" pitchFamily="34" charset="0"/>
                        </a:rPr>
                        <a:t> LED 7 </a:t>
                      </a:r>
                      <a:r>
                        <a:rPr lang="en-US" dirty="0" err="1">
                          <a:latin typeface="Arial" panose="020B0604020202020204" pitchFamily="34" charset="0"/>
                        </a:rPr>
                        <a:t>thanh</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841897234"/>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nhiệt</a:t>
                      </a:r>
                      <a:r>
                        <a:rPr lang="en-US" sz="1800" dirty="0">
                          <a:latin typeface="Arial" panose="020B0604020202020204" pitchFamily="34" charset="0"/>
                        </a:rPr>
                        <a:t> độ </a:t>
                      </a:r>
                      <a:r>
                        <a:rPr lang="en-US" sz="1800" dirty="0" err="1">
                          <a:latin typeface="Arial" panose="020B0604020202020204" pitchFamily="34" charset="0"/>
                        </a:rPr>
                        <a:t>trên</a:t>
                      </a:r>
                      <a:r>
                        <a:rPr lang="en-US" sz="1800" dirty="0">
                          <a:latin typeface="Arial" panose="020B0604020202020204" pitchFamily="34" charset="0"/>
                        </a:rPr>
                        <a:t> ADT7420 </a:t>
                      </a:r>
                      <a:r>
                        <a:rPr lang="en-US" sz="1800" dirty="0" err="1">
                          <a:latin typeface="Arial" panose="020B0604020202020204" pitchFamily="34" charset="0"/>
                        </a:rPr>
                        <a:t>với</a:t>
                      </a:r>
                      <a:r>
                        <a:rPr lang="en-US" sz="1800" dirty="0">
                          <a:latin typeface="Arial" panose="020B0604020202020204" pitchFamily="34" charset="0"/>
                        </a:rPr>
                        <a:t> I2C</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278639323"/>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góc</a:t>
                      </a:r>
                      <a:r>
                        <a:rPr lang="en-US" sz="1800" dirty="0">
                          <a:latin typeface="Arial" panose="020B0604020202020204" pitchFamily="34" charset="0"/>
                        </a:rPr>
                        <a:t> </a:t>
                      </a:r>
                      <a:r>
                        <a:rPr lang="en-US" sz="1800" dirty="0" err="1">
                          <a:latin typeface="Arial" panose="020B0604020202020204" pitchFamily="34" charset="0"/>
                        </a:rPr>
                        <a:t>trong</a:t>
                      </a:r>
                      <a:r>
                        <a:rPr lang="en-US" sz="1800" dirty="0">
                          <a:latin typeface="Arial" panose="020B0604020202020204" pitchFamily="34" charset="0"/>
                        </a:rPr>
                        <a:t> </a:t>
                      </a:r>
                      <a:r>
                        <a:rPr lang="en-US" sz="1800" dirty="0" err="1">
                          <a:latin typeface="Arial" panose="020B0604020202020204" pitchFamily="34" charset="0"/>
                        </a:rPr>
                        <a:t>hệ</a:t>
                      </a:r>
                      <a:r>
                        <a:rPr lang="en-US" sz="1800" dirty="0">
                          <a:latin typeface="Arial" panose="020B0604020202020204" pitchFamily="34" charset="0"/>
                        </a:rPr>
                        <a:t> </a:t>
                      </a:r>
                      <a:r>
                        <a:rPr lang="en-US" sz="1800" dirty="0" err="1">
                          <a:latin typeface="Arial" panose="020B0604020202020204" pitchFamily="34" charset="0"/>
                        </a:rPr>
                        <a:t>tạo</a:t>
                      </a:r>
                      <a:r>
                        <a:rPr lang="en-US" sz="1800" dirty="0">
                          <a:latin typeface="Arial" panose="020B0604020202020204" pitchFamily="34" charset="0"/>
                        </a:rPr>
                        <a:t> </a:t>
                      </a:r>
                      <a:r>
                        <a:rPr lang="en-US" sz="1800" dirty="0"/>
                        <a:t>độ </a:t>
                      </a:r>
                      <a:r>
                        <a:rPr lang="en-US" sz="1800" dirty="0" err="1"/>
                        <a:t>Oxyz</a:t>
                      </a:r>
                      <a:r>
                        <a:rPr lang="en-US" sz="1800" dirty="0"/>
                        <a:t> </a:t>
                      </a:r>
                      <a:r>
                        <a:rPr lang="en-US" sz="1800" dirty="0" err="1"/>
                        <a:t>với</a:t>
                      </a:r>
                      <a:r>
                        <a:rPr lang="en-US" sz="1800" dirty="0"/>
                        <a:t> ADXL362 </a:t>
                      </a:r>
                      <a:r>
                        <a:rPr lang="en-US" sz="1800" dirty="0" err="1"/>
                        <a:t>với</a:t>
                      </a:r>
                      <a:r>
                        <a:rPr lang="en-US" sz="1800" dirty="0"/>
                        <a:t> SPI</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1000542937"/>
                  </a:ext>
                </a:extLst>
              </a:tr>
            </a:tbl>
          </a:graphicData>
        </a:graphic>
      </p:graphicFrame>
      <p:sp>
        <p:nvSpPr>
          <p:cNvPr id="7" name="Arrow: Right 6">
            <a:extLst>
              <a:ext uri="{FF2B5EF4-FFF2-40B4-BE49-F238E27FC236}">
                <a16:creationId xmlns:a16="http://schemas.microsoft.com/office/drawing/2014/main" id="{43A0B0DD-05B3-4A65-8104-AE1F8930B02A}"/>
              </a:ext>
            </a:extLst>
          </p:cNvPr>
          <p:cNvSpPr/>
          <p:nvPr/>
        </p:nvSpPr>
        <p:spPr>
          <a:xfrm>
            <a:off x="2596896" y="2273808"/>
            <a:ext cx="9692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8" name="Arrow: Right 7">
            <a:extLst>
              <a:ext uri="{FF2B5EF4-FFF2-40B4-BE49-F238E27FC236}">
                <a16:creationId xmlns:a16="http://schemas.microsoft.com/office/drawing/2014/main" id="{22118398-8436-1AF9-9D24-A2785F0A89C4}"/>
              </a:ext>
            </a:extLst>
          </p:cNvPr>
          <p:cNvSpPr/>
          <p:nvPr/>
        </p:nvSpPr>
        <p:spPr>
          <a:xfrm>
            <a:off x="3566161" y="3060192"/>
            <a:ext cx="2103126"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9" name="Arrow: Right 8">
            <a:extLst>
              <a:ext uri="{FF2B5EF4-FFF2-40B4-BE49-F238E27FC236}">
                <a16:creationId xmlns:a16="http://schemas.microsoft.com/office/drawing/2014/main" id="{90909528-2447-C102-A425-AD45FE491EF0}"/>
              </a:ext>
            </a:extLst>
          </p:cNvPr>
          <p:cNvSpPr/>
          <p:nvPr/>
        </p:nvSpPr>
        <p:spPr>
          <a:xfrm>
            <a:off x="3746501" y="3769614"/>
            <a:ext cx="134937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45h</a:t>
            </a:r>
          </a:p>
        </p:txBody>
      </p:sp>
      <p:sp>
        <p:nvSpPr>
          <p:cNvPr id="10" name="Arrow: Right 9">
            <a:extLst>
              <a:ext uri="{FF2B5EF4-FFF2-40B4-BE49-F238E27FC236}">
                <a16:creationId xmlns:a16="http://schemas.microsoft.com/office/drawing/2014/main" id="{74934821-4C1E-C162-B229-1E5776792AB8}"/>
              </a:ext>
            </a:extLst>
          </p:cNvPr>
          <p:cNvSpPr/>
          <p:nvPr/>
        </p:nvSpPr>
        <p:spPr>
          <a:xfrm>
            <a:off x="5095875" y="4470103"/>
            <a:ext cx="3340989"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1" name="Arrow: Right 10">
            <a:extLst>
              <a:ext uri="{FF2B5EF4-FFF2-40B4-BE49-F238E27FC236}">
                <a16:creationId xmlns:a16="http://schemas.microsoft.com/office/drawing/2014/main" id="{77C8ED90-589F-D6A3-B322-E1C7A11D9502}"/>
              </a:ext>
            </a:extLst>
          </p:cNvPr>
          <p:cNvSpPr/>
          <p:nvPr/>
        </p:nvSpPr>
        <p:spPr>
          <a:xfrm>
            <a:off x="8624316" y="5266944"/>
            <a:ext cx="2911770"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2" name="Arrow: Right 11">
            <a:extLst>
              <a:ext uri="{FF2B5EF4-FFF2-40B4-BE49-F238E27FC236}">
                <a16:creationId xmlns:a16="http://schemas.microsoft.com/office/drawing/2014/main" id="{167C4EE9-F8E3-38B6-3E0C-08C18F52DABC}"/>
              </a:ext>
            </a:extLst>
          </p:cNvPr>
          <p:cNvSpPr/>
          <p:nvPr/>
        </p:nvSpPr>
        <p:spPr>
          <a:xfrm>
            <a:off x="2596896" y="2667000"/>
            <a:ext cx="1389888"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40h</a:t>
            </a:r>
          </a:p>
        </p:txBody>
      </p:sp>
      <p:sp>
        <p:nvSpPr>
          <p:cNvPr id="13" name="Arrow: Right 12">
            <a:extLst>
              <a:ext uri="{FF2B5EF4-FFF2-40B4-BE49-F238E27FC236}">
                <a16:creationId xmlns:a16="http://schemas.microsoft.com/office/drawing/2014/main" id="{60CC621F-BCF3-96E9-B82E-6D21CB95F3F8}"/>
              </a:ext>
            </a:extLst>
          </p:cNvPr>
          <p:cNvSpPr/>
          <p:nvPr/>
        </p:nvSpPr>
        <p:spPr>
          <a:xfrm>
            <a:off x="4164657" y="3385481"/>
            <a:ext cx="64922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15h</a:t>
            </a:r>
          </a:p>
        </p:txBody>
      </p:sp>
      <p:sp>
        <p:nvSpPr>
          <p:cNvPr id="14" name="Arrow: Right 13">
            <a:extLst>
              <a:ext uri="{FF2B5EF4-FFF2-40B4-BE49-F238E27FC236}">
                <a16:creationId xmlns:a16="http://schemas.microsoft.com/office/drawing/2014/main" id="{6AB83A3A-1C9D-C546-5789-02BFF97C1249}"/>
              </a:ext>
            </a:extLst>
          </p:cNvPr>
          <p:cNvSpPr/>
          <p:nvPr/>
        </p:nvSpPr>
        <p:spPr>
          <a:xfrm>
            <a:off x="4683174" y="4041182"/>
            <a:ext cx="109532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15" name="Arrow: Right 14">
            <a:extLst>
              <a:ext uri="{FF2B5EF4-FFF2-40B4-BE49-F238E27FC236}">
                <a16:creationId xmlns:a16="http://schemas.microsoft.com/office/drawing/2014/main" id="{85BBBA76-5E3B-81D1-C73F-6CA9947D5ADC}"/>
              </a:ext>
            </a:extLst>
          </p:cNvPr>
          <p:cNvSpPr/>
          <p:nvPr/>
        </p:nvSpPr>
        <p:spPr>
          <a:xfrm>
            <a:off x="5778500" y="4800091"/>
            <a:ext cx="1714500"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45h</a:t>
            </a:r>
          </a:p>
        </p:txBody>
      </p:sp>
      <p:sp>
        <p:nvSpPr>
          <p:cNvPr id="16" name="Arrow: Right 15">
            <a:extLst>
              <a:ext uri="{FF2B5EF4-FFF2-40B4-BE49-F238E27FC236}">
                <a16:creationId xmlns:a16="http://schemas.microsoft.com/office/drawing/2014/main" id="{A858F0F2-A672-1F3F-4B9C-CD487A69B019}"/>
              </a:ext>
            </a:extLst>
          </p:cNvPr>
          <p:cNvSpPr/>
          <p:nvPr/>
        </p:nvSpPr>
        <p:spPr>
          <a:xfrm>
            <a:off x="7490460" y="5660136"/>
            <a:ext cx="113385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Arial" panose="020B0604020202020204" pitchFamily="34" charset="0"/>
              </a:rPr>
              <a:t>30h</a:t>
            </a:r>
          </a:p>
        </p:txBody>
      </p:sp>
      <p:sp>
        <p:nvSpPr>
          <p:cNvPr id="17" name="Arrow: Right 16">
            <a:extLst>
              <a:ext uri="{FF2B5EF4-FFF2-40B4-BE49-F238E27FC236}">
                <a16:creationId xmlns:a16="http://schemas.microsoft.com/office/drawing/2014/main" id="{50B1BF78-741F-F4F9-71AA-80D492B36727}"/>
              </a:ext>
            </a:extLst>
          </p:cNvPr>
          <p:cNvSpPr/>
          <p:nvPr/>
        </p:nvSpPr>
        <p:spPr>
          <a:xfrm>
            <a:off x="9424416" y="142948"/>
            <a:ext cx="5120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8" name="Arrow: Right 17">
            <a:extLst>
              <a:ext uri="{FF2B5EF4-FFF2-40B4-BE49-F238E27FC236}">
                <a16:creationId xmlns:a16="http://schemas.microsoft.com/office/drawing/2014/main" id="{BEFCFC69-3942-7DF7-9FA8-708C1AB97CD8}"/>
              </a:ext>
            </a:extLst>
          </p:cNvPr>
          <p:cNvSpPr/>
          <p:nvPr/>
        </p:nvSpPr>
        <p:spPr>
          <a:xfrm>
            <a:off x="9442704" y="698525"/>
            <a:ext cx="51206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Date Placeholder 3">
            <a:extLst>
              <a:ext uri="{FF2B5EF4-FFF2-40B4-BE49-F238E27FC236}">
                <a16:creationId xmlns:a16="http://schemas.microsoft.com/office/drawing/2014/main" id="{478CE963-7BE7-6D20-C9A2-E46093125445}"/>
              </a:ext>
            </a:extLst>
          </p:cNvPr>
          <p:cNvSpPr>
            <a:spLocks noGrp="1"/>
          </p:cNvSpPr>
          <p:nvPr>
            <p:ph type="dt" sz="half" idx="10"/>
          </p:nvPr>
        </p:nvSpPr>
        <p:spPr/>
        <p:txBody>
          <a:bodyPr/>
          <a:lstStyle/>
          <a:p>
            <a:fld id="{4E8FE0F6-5BF6-4BA7-B96D-108924874CDA}" type="datetime9">
              <a:rPr lang="en-US" smtClean="0"/>
              <a:t>1/16/2026 5:00:43 PM</a:t>
            </a:fld>
            <a:endParaRPr lang="en-US"/>
          </a:p>
        </p:txBody>
      </p:sp>
      <p:sp>
        <p:nvSpPr>
          <p:cNvPr id="5" name="Footer Placeholder 4">
            <a:extLst>
              <a:ext uri="{FF2B5EF4-FFF2-40B4-BE49-F238E27FC236}">
                <a16:creationId xmlns:a16="http://schemas.microsoft.com/office/drawing/2014/main" id="{4D869280-4A94-D73F-E02A-FAD23350B07D}"/>
              </a:ext>
            </a:extLst>
          </p:cNvPr>
          <p:cNvSpPr>
            <a:spLocks noGrp="1"/>
          </p:cNvSpPr>
          <p:nvPr>
            <p:ph type="ftr" sz="quarter" idx="11"/>
          </p:nvPr>
        </p:nvSpPr>
        <p:spPr/>
        <p:txBody>
          <a:bodyPr/>
          <a:lstStyle/>
          <a:p>
            <a:r>
              <a:rPr lang="en-US"/>
              <a:t>Nguyễn Thành Đạt</a:t>
            </a:r>
            <a:endParaRPr lang="en-US" dirty="0"/>
          </a:p>
        </p:txBody>
      </p:sp>
      <p:sp>
        <p:nvSpPr>
          <p:cNvPr id="21" name="Slide Number Placeholder 20">
            <a:extLst>
              <a:ext uri="{FF2B5EF4-FFF2-40B4-BE49-F238E27FC236}">
                <a16:creationId xmlns:a16="http://schemas.microsoft.com/office/drawing/2014/main" id="{E118420B-482A-7199-C0E5-C2F33D0447D1}"/>
              </a:ext>
            </a:extLst>
          </p:cNvPr>
          <p:cNvSpPr>
            <a:spLocks noGrp="1"/>
          </p:cNvSpPr>
          <p:nvPr>
            <p:ph type="sldNum" sz="quarter" idx="12"/>
          </p:nvPr>
        </p:nvSpPr>
        <p:spPr/>
        <p:txBody>
          <a:bodyPr/>
          <a:lstStyle/>
          <a:p>
            <a:fld id="{81097CE2-82D9-4ED5-9F0C-F9C654B904AA}" type="slidenum">
              <a:rPr lang="en-US" smtClean="0"/>
              <a:t>4</a:t>
            </a:fld>
            <a:endParaRPr lang="en-US" dirty="0"/>
          </a:p>
        </p:txBody>
      </p:sp>
      <p:sp>
        <p:nvSpPr>
          <p:cNvPr id="22" name="Rectangle 21">
            <a:extLst>
              <a:ext uri="{FF2B5EF4-FFF2-40B4-BE49-F238E27FC236}">
                <a16:creationId xmlns:a16="http://schemas.microsoft.com/office/drawing/2014/main" id="{6E84250F-A959-A8EA-9270-19CC45266E92}"/>
              </a:ext>
            </a:extLst>
          </p:cNvPr>
          <p:cNvSpPr/>
          <p:nvPr/>
        </p:nvSpPr>
        <p:spPr>
          <a:xfrm>
            <a:off x="5095875" y="4486824"/>
            <a:ext cx="1219836"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3" name="Speech Bubble: Rectangle 22">
            <a:extLst>
              <a:ext uri="{FF2B5EF4-FFF2-40B4-BE49-F238E27FC236}">
                <a16:creationId xmlns:a16="http://schemas.microsoft.com/office/drawing/2014/main" id="{3389EF88-E59A-6506-9FA3-C72D0C0F61E7}"/>
              </a:ext>
            </a:extLst>
          </p:cNvPr>
          <p:cNvSpPr/>
          <p:nvPr/>
        </p:nvSpPr>
        <p:spPr>
          <a:xfrm>
            <a:off x="4057927" y="5228080"/>
            <a:ext cx="1714500" cy="629795"/>
          </a:xfrm>
          <a:prstGeom prst="wedgeRectCallout">
            <a:avLst>
              <a:gd name="adj1" fmla="val 22634"/>
              <a:gd name="adj2" fmla="val -10600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rPr>
              <a:t>Nghỉ</a:t>
            </a:r>
            <a:r>
              <a:rPr lang="en-US" dirty="0">
                <a:latin typeface="Arial" panose="020B0604020202020204" pitchFamily="34" charset="0"/>
              </a:rPr>
              <a:t> </a:t>
            </a:r>
            <a:r>
              <a:rPr lang="en-US" dirty="0" err="1">
                <a:latin typeface="Arial" panose="020B0604020202020204" pitchFamily="34" charset="0"/>
              </a:rPr>
              <a:t>lễ</a:t>
            </a:r>
            <a:r>
              <a:rPr lang="en-US" dirty="0">
                <a:latin typeface="Arial" panose="020B0604020202020204" pitchFamily="34" charset="0"/>
              </a:rPr>
              <a:t> 2/9 </a:t>
            </a:r>
            <a:r>
              <a:rPr lang="en-US" dirty="0" err="1">
                <a:latin typeface="Arial" panose="020B0604020202020204" pitchFamily="34" charset="0"/>
              </a:rPr>
              <a:t>và</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endParaRPr lang="en-US" dirty="0">
              <a:latin typeface="Arial" panose="020B0604020202020204" pitchFamily="34" charset="0"/>
            </a:endParaRPr>
          </a:p>
        </p:txBody>
      </p:sp>
      <p:sp>
        <p:nvSpPr>
          <p:cNvPr id="24" name="Rectangle 23">
            <a:extLst>
              <a:ext uri="{FF2B5EF4-FFF2-40B4-BE49-F238E27FC236}">
                <a16:creationId xmlns:a16="http://schemas.microsoft.com/office/drawing/2014/main" id="{6CA1413C-5D00-8D59-094C-3683612EC173}"/>
              </a:ext>
            </a:extLst>
          </p:cNvPr>
          <p:cNvSpPr/>
          <p:nvPr/>
        </p:nvSpPr>
        <p:spPr>
          <a:xfrm>
            <a:off x="6772465"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ngoại</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cảnh</a:t>
            </a:r>
            <a:endParaRPr lang="en-US" sz="1400" b="1" dirty="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1FD85F53-883A-BC4F-95A1-56B44F352C47}"/>
              </a:ext>
            </a:extLst>
          </p:cNvPr>
          <p:cNvSpPr/>
          <p:nvPr/>
        </p:nvSpPr>
        <p:spPr>
          <a:xfrm>
            <a:off x="6772465"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chuyên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môn</a:t>
            </a:r>
            <a:endParaRPr lang="en-US" sz="1400" b="1" dirty="0">
              <a:solidFill>
                <a:schemeClr val="tx1"/>
              </a:solidFill>
              <a:latin typeface="Arial" panose="020B0604020202020204" pitchFamily="34" charset="0"/>
            </a:endParaRPr>
          </a:p>
        </p:txBody>
      </p:sp>
      <p:sp>
        <p:nvSpPr>
          <p:cNvPr id="26" name="Rectangle 25">
            <a:extLst>
              <a:ext uri="{FF2B5EF4-FFF2-40B4-BE49-F238E27FC236}">
                <a16:creationId xmlns:a16="http://schemas.microsoft.com/office/drawing/2014/main" id="{0DD3066D-992F-8419-3EA3-C2AA1E9F24DC}"/>
              </a:ext>
            </a:extLst>
          </p:cNvPr>
          <p:cNvSpPr/>
          <p:nvPr/>
        </p:nvSpPr>
        <p:spPr>
          <a:xfrm>
            <a:off x="6845815" y="140745"/>
            <a:ext cx="426713" cy="277541"/>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7" name="Rectangle 26">
            <a:extLst>
              <a:ext uri="{FF2B5EF4-FFF2-40B4-BE49-F238E27FC236}">
                <a16:creationId xmlns:a16="http://schemas.microsoft.com/office/drawing/2014/main" id="{F89A4EEF-40BF-3AE4-D0D0-DF8140C8BDA8}"/>
              </a:ext>
            </a:extLst>
          </p:cNvPr>
          <p:cNvSpPr/>
          <p:nvPr/>
        </p:nvSpPr>
        <p:spPr>
          <a:xfrm>
            <a:off x="6845815" y="693453"/>
            <a:ext cx="426713"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8" name="Rectangle 27">
            <a:extLst>
              <a:ext uri="{FF2B5EF4-FFF2-40B4-BE49-F238E27FC236}">
                <a16:creationId xmlns:a16="http://schemas.microsoft.com/office/drawing/2014/main" id="{1E18C8BE-19B4-CDA3-78FD-8B1C334BB470}"/>
              </a:ext>
            </a:extLst>
          </p:cNvPr>
          <p:cNvSpPr/>
          <p:nvPr/>
        </p:nvSpPr>
        <p:spPr>
          <a:xfrm>
            <a:off x="4669162" y="3105952"/>
            <a:ext cx="1000125"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9" name="Speech Bubble: Rectangle 28">
            <a:extLst>
              <a:ext uri="{FF2B5EF4-FFF2-40B4-BE49-F238E27FC236}">
                <a16:creationId xmlns:a16="http://schemas.microsoft.com/office/drawing/2014/main" id="{C395F50E-27F8-CF87-3A7B-E6039078894F}"/>
              </a:ext>
            </a:extLst>
          </p:cNvPr>
          <p:cNvSpPr/>
          <p:nvPr/>
        </p:nvSpPr>
        <p:spPr>
          <a:xfrm>
            <a:off x="4164657" y="2377947"/>
            <a:ext cx="2881941" cy="629795"/>
          </a:xfrm>
          <a:prstGeom prst="wedgeRectCallout">
            <a:avLst>
              <a:gd name="adj1" fmla="val -21733"/>
              <a:gd name="adj2" fmla="val 7246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cần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luyện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thêm</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về</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viết</a:t>
            </a:r>
            <a:r>
              <a:rPr lang="en-US" sz="1400" dirty="0">
                <a:solidFill>
                  <a:schemeClr val="tx1"/>
                </a:solidFill>
                <a:latin typeface="Arial" panose="020B0604020202020204" pitchFamily="34" charset="0"/>
              </a:rPr>
              <a:t> testbench =&gt;  </a:t>
            </a:r>
            <a:r>
              <a:rPr lang="en-US" sz="1400" dirty="0" err="1">
                <a:solidFill>
                  <a:schemeClr val="tx1"/>
                </a:solidFill>
                <a:latin typeface="Arial" panose="020B0604020202020204" pitchFamily="34" charset="0"/>
              </a:rPr>
              <a:t>làm</a:t>
            </a:r>
            <a:r>
              <a:rPr lang="en-US" sz="1400" dirty="0">
                <a:solidFill>
                  <a:schemeClr val="tx1"/>
                </a:solidFill>
                <a:latin typeface="Arial" panose="020B0604020202020204" pitchFamily="34" charset="0"/>
              </a:rPr>
              <a:t> song </a:t>
            </a:r>
            <a:r>
              <a:rPr lang="en-US" sz="1400" dirty="0" err="1">
                <a:solidFill>
                  <a:schemeClr val="tx1"/>
                </a:solidFill>
                <a:latin typeface="Arial" panose="020B0604020202020204" pitchFamily="34" charset="0"/>
              </a:rPr>
              <a:t>song</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cùng</a:t>
            </a:r>
            <a:r>
              <a:rPr lang="en-US" sz="1400" dirty="0">
                <a:solidFill>
                  <a:schemeClr val="tx1"/>
                </a:solidFill>
                <a:latin typeface="Arial" panose="020B0604020202020204" pitchFamily="34" charset="0"/>
              </a:rPr>
              <a:t> project </a:t>
            </a:r>
            <a:r>
              <a:rPr lang="en-US" sz="1400" dirty="0" err="1">
                <a:solidFill>
                  <a:schemeClr val="tx1"/>
                </a:solidFill>
                <a:latin typeface="Arial" panose="020B0604020202020204" pitchFamily="34" charset="0"/>
              </a:rPr>
              <a:t>tiếp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theo</a:t>
            </a:r>
            <a:endParaRPr lang="en-US" sz="1400" dirty="0">
              <a:solidFill>
                <a:schemeClr val="tx1"/>
              </a:solidFill>
              <a:latin typeface="Arial" panose="020B0604020202020204" pitchFamily="34" charset="0"/>
            </a:endParaRPr>
          </a:p>
        </p:txBody>
      </p:sp>
      <p:sp>
        <p:nvSpPr>
          <p:cNvPr id="30" name="Rectangle 29">
            <a:extLst>
              <a:ext uri="{FF2B5EF4-FFF2-40B4-BE49-F238E27FC236}">
                <a16:creationId xmlns:a16="http://schemas.microsoft.com/office/drawing/2014/main" id="{190F43F9-ADD1-7F5C-C92F-371893DA701D}"/>
              </a:ext>
            </a:extLst>
          </p:cNvPr>
          <p:cNvSpPr/>
          <p:nvPr/>
        </p:nvSpPr>
        <p:spPr>
          <a:xfrm>
            <a:off x="6858001" y="4527038"/>
            <a:ext cx="632459"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31" name="Speech Bubble: Rectangle 30">
            <a:extLst>
              <a:ext uri="{FF2B5EF4-FFF2-40B4-BE49-F238E27FC236}">
                <a16:creationId xmlns:a16="http://schemas.microsoft.com/office/drawing/2014/main" id="{5C47C944-65EA-8169-86C6-75F7C2E0AD0D}"/>
              </a:ext>
            </a:extLst>
          </p:cNvPr>
          <p:cNvSpPr/>
          <p:nvPr/>
        </p:nvSpPr>
        <p:spPr>
          <a:xfrm>
            <a:off x="6769363" y="3769614"/>
            <a:ext cx="1411606" cy="629795"/>
          </a:xfrm>
          <a:prstGeom prst="wedgeRectCallout">
            <a:avLst>
              <a:gd name="adj1" fmla="val -25699"/>
              <a:gd name="adj2" fmla="val 70950"/>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lỗi</a:t>
            </a:r>
            <a:r>
              <a:rPr lang="en-US" sz="1400" dirty="0">
                <a:solidFill>
                  <a:schemeClr val="tx1"/>
                </a:solidFill>
                <a:latin typeface="Arial" panose="020B0604020202020204" pitchFamily="34" charset="0"/>
              </a:rPr>
              <a:t> ở </a:t>
            </a:r>
            <a:r>
              <a:rPr lang="en-US" sz="1400" dirty="0" err="1">
                <a:solidFill>
                  <a:schemeClr val="tx1"/>
                </a:solidFill>
                <a:latin typeface="Arial" panose="020B0604020202020204" pitchFamily="34" charset="0"/>
              </a:rPr>
              <a:t>việc</a:t>
            </a:r>
            <a:r>
              <a:rPr lang="en-US" sz="1400" dirty="0">
                <a:solidFill>
                  <a:schemeClr val="tx1"/>
                </a:solidFill>
                <a:latin typeface="Arial" panose="020B0604020202020204" pitchFamily="34" charset="0"/>
              </a:rPr>
              <a:t> design module I2C </a:t>
            </a:r>
          </a:p>
        </p:txBody>
      </p:sp>
      <p:sp>
        <p:nvSpPr>
          <p:cNvPr id="32" name="Rectangle: Rounded Corners 31">
            <a:extLst>
              <a:ext uri="{FF2B5EF4-FFF2-40B4-BE49-F238E27FC236}">
                <a16:creationId xmlns:a16="http://schemas.microsoft.com/office/drawing/2014/main" id="{E2691221-C463-5237-228D-2626AFDEDF99}"/>
              </a:ext>
            </a:extLst>
          </p:cNvPr>
          <p:cNvSpPr/>
          <p:nvPr/>
        </p:nvSpPr>
        <p:spPr>
          <a:xfrm>
            <a:off x="5095875" y="140745"/>
            <a:ext cx="1582109" cy="466853"/>
          </a:xfrm>
          <a:prstGeom prst="roundRect">
            <a:avLst/>
          </a:prstGeom>
          <a:solidFill>
            <a:schemeClr val="bg2">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latin typeface="Arial" panose="020B0604020202020204" pitchFamily="34" charset="0"/>
              </a:rPr>
              <a:t>Ghi</a:t>
            </a:r>
            <a:r>
              <a:rPr lang="en-US" b="1" dirty="0">
                <a:latin typeface="Arial" panose="020B0604020202020204" pitchFamily="34" charset="0"/>
              </a:rPr>
              <a:t> </a:t>
            </a:r>
            <a:r>
              <a:rPr lang="en-US" b="1" dirty="0" err="1">
                <a:latin typeface="Arial" panose="020B0604020202020204" pitchFamily="34" charset="0"/>
              </a:rPr>
              <a:t>chú</a:t>
            </a:r>
            <a:endParaRPr lang="en-US" b="1" dirty="0">
              <a:latin typeface="Arial" panose="020B0604020202020204" pitchFamily="34" charset="0"/>
            </a:endParaRPr>
          </a:p>
        </p:txBody>
      </p:sp>
      <p:sp>
        <p:nvSpPr>
          <p:cNvPr id="33" name="Rectangle 32">
            <a:extLst>
              <a:ext uri="{FF2B5EF4-FFF2-40B4-BE49-F238E27FC236}">
                <a16:creationId xmlns:a16="http://schemas.microsoft.com/office/drawing/2014/main" id="{3C30F1F6-01D9-0990-F312-8DE14D1752B5}"/>
              </a:ext>
            </a:extLst>
          </p:cNvPr>
          <p:cNvSpPr/>
          <p:nvPr/>
        </p:nvSpPr>
        <p:spPr>
          <a:xfrm>
            <a:off x="6318251" y="4860160"/>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7" name="Straight Connector 36">
            <a:extLst>
              <a:ext uri="{FF2B5EF4-FFF2-40B4-BE49-F238E27FC236}">
                <a16:creationId xmlns:a16="http://schemas.microsoft.com/office/drawing/2014/main" id="{16E21727-CC5C-AF38-C2C1-8E111AE2E496}"/>
              </a:ext>
            </a:extLst>
          </p:cNvPr>
          <p:cNvCxnSpPr/>
          <p:nvPr/>
        </p:nvCxnSpPr>
        <p:spPr>
          <a:xfrm flipV="1">
            <a:off x="6318251" y="4527038"/>
            <a:ext cx="527564" cy="33312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Speech Bubble: Rectangle 41">
            <a:extLst>
              <a:ext uri="{FF2B5EF4-FFF2-40B4-BE49-F238E27FC236}">
                <a16:creationId xmlns:a16="http://schemas.microsoft.com/office/drawing/2014/main" id="{7749C95D-FFEF-828E-BCC6-9D699FAA6E75}"/>
              </a:ext>
            </a:extLst>
          </p:cNvPr>
          <p:cNvSpPr/>
          <p:nvPr/>
        </p:nvSpPr>
        <p:spPr>
          <a:xfrm>
            <a:off x="5992259" y="5468212"/>
            <a:ext cx="1411606" cy="629795"/>
          </a:xfrm>
          <a:prstGeom prst="wedgeRectCallout">
            <a:avLst>
              <a:gd name="adj1" fmla="val 77202"/>
              <a:gd name="adj2" fmla="val -15288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rPr>
              <a:t>Debug module </a:t>
            </a:r>
            <a:r>
              <a:rPr lang="en-US" sz="1400" dirty="0" err="1">
                <a:solidFill>
                  <a:schemeClr val="tx1"/>
                </a:solidFill>
                <a:latin typeface="Arial" panose="020B0604020202020204" pitchFamily="34" charset="0"/>
              </a:rPr>
              <a:t>hiển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thị</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thập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phân</a:t>
            </a:r>
            <a:endParaRPr lang="en-US" sz="1400" dirty="0">
              <a:solidFill>
                <a:schemeClr val="tx1"/>
              </a:solidFill>
              <a:latin typeface="Arial" panose="020B0604020202020204" pitchFamily="34" charset="0"/>
            </a:endParaRPr>
          </a:p>
        </p:txBody>
      </p:sp>
      <p:sp>
        <p:nvSpPr>
          <p:cNvPr id="40" name="Rectangle 39">
            <a:extLst>
              <a:ext uri="{FF2B5EF4-FFF2-40B4-BE49-F238E27FC236}">
                <a16:creationId xmlns:a16="http://schemas.microsoft.com/office/drawing/2014/main" id="{3D38DD72-8EF9-6597-D044-C0BF87621D5B}"/>
              </a:ext>
            </a:extLst>
          </p:cNvPr>
          <p:cNvSpPr/>
          <p:nvPr/>
        </p:nvSpPr>
        <p:spPr>
          <a:xfrm>
            <a:off x="7622291" y="4527037"/>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8" name="Straight Connector 37">
            <a:extLst>
              <a:ext uri="{FF2B5EF4-FFF2-40B4-BE49-F238E27FC236}">
                <a16:creationId xmlns:a16="http://schemas.microsoft.com/office/drawing/2014/main" id="{494C1ABF-529C-1FB1-7118-1011C0202D5D}"/>
              </a:ext>
            </a:extLst>
          </p:cNvPr>
          <p:cNvCxnSpPr>
            <a:cxnSpLocks/>
          </p:cNvCxnSpPr>
          <p:nvPr/>
        </p:nvCxnSpPr>
        <p:spPr>
          <a:xfrm flipV="1">
            <a:off x="6582033" y="4762032"/>
            <a:ext cx="917060" cy="368047"/>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62164096-2434-C9FA-A62A-AF1AC7E82F8C}"/>
              </a:ext>
            </a:extLst>
          </p:cNvPr>
          <p:cNvSpPr/>
          <p:nvPr/>
        </p:nvSpPr>
        <p:spPr>
          <a:xfrm>
            <a:off x="6881813" y="4876647"/>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44" name="Straight Connector 43">
            <a:extLst>
              <a:ext uri="{FF2B5EF4-FFF2-40B4-BE49-F238E27FC236}">
                <a16:creationId xmlns:a16="http://schemas.microsoft.com/office/drawing/2014/main" id="{F57DD821-B4CA-4984-2DD9-CF3C79008836}"/>
              </a:ext>
            </a:extLst>
          </p:cNvPr>
          <p:cNvCxnSpPr>
            <a:cxnSpLocks/>
          </p:cNvCxnSpPr>
          <p:nvPr/>
        </p:nvCxnSpPr>
        <p:spPr>
          <a:xfrm flipV="1">
            <a:off x="6879991" y="4541648"/>
            <a:ext cx="733667" cy="35691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02BA8C7A-80D8-1A01-BFDA-B3E310062034}"/>
              </a:ext>
            </a:extLst>
          </p:cNvPr>
          <p:cNvCxnSpPr>
            <a:cxnSpLocks/>
            <a:stCxn id="43" idx="2"/>
          </p:cNvCxnSpPr>
          <p:nvPr/>
        </p:nvCxnSpPr>
        <p:spPr>
          <a:xfrm flipV="1">
            <a:off x="7015163" y="4792601"/>
            <a:ext cx="1159189" cy="357099"/>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CED7B7EB-1E04-5A59-AD93-FDB2B1904D46}"/>
              </a:ext>
            </a:extLst>
          </p:cNvPr>
          <p:cNvSpPr/>
          <p:nvPr/>
        </p:nvSpPr>
        <p:spPr>
          <a:xfrm>
            <a:off x="9287257" y="5280644"/>
            <a:ext cx="923544"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0" name="Speech Bubble: Rectangle 49">
            <a:extLst>
              <a:ext uri="{FF2B5EF4-FFF2-40B4-BE49-F238E27FC236}">
                <a16:creationId xmlns:a16="http://schemas.microsoft.com/office/drawing/2014/main" id="{6967058B-B4CF-9772-B927-40E7B1DEDB2F}"/>
              </a:ext>
            </a:extLst>
          </p:cNvPr>
          <p:cNvSpPr/>
          <p:nvPr/>
        </p:nvSpPr>
        <p:spPr>
          <a:xfrm>
            <a:off x="8585454" y="4182480"/>
            <a:ext cx="1714500" cy="629795"/>
          </a:xfrm>
          <a:prstGeom prst="wedgeRectCallout">
            <a:avLst>
              <a:gd name="adj1" fmla="val 41"/>
              <a:gd name="adj2" fmla="val 12388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latin typeface="Arial" panose="020B0604020202020204" pitchFamily="34" charset="0"/>
              </a:rPr>
              <a:t>Kiểm</a:t>
            </a:r>
            <a:r>
              <a:rPr lang="en-US" sz="1400" dirty="0">
                <a:latin typeface="Arial" panose="020B0604020202020204" pitchFamily="34" charset="0"/>
              </a:rPr>
              <a:t> </a:t>
            </a:r>
            <a:r>
              <a:rPr lang="en-US" sz="1400" dirty="0" err="1">
                <a:latin typeface="Arial" panose="020B0604020202020204" pitchFamily="34" charset="0"/>
              </a:rPr>
              <a:t>tra</a:t>
            </a:r>
            <a:r>
              <a:rPr lang="en-US" sz="1400" dirty="0">
                <a:latin typeface="Arial" panose="020B0604020202020204" pitchFamily="34" charset="0"/>
              </a:rPr>
              <a:t> </a:t>
            </a:r>
            <a:r>
              <a:rPr lang="en-US" sz="1400" dirty="0" err="1">
                <a:latin typeface="Arial" panose="020B0604020202020204" pitchFamily="34" charset="0"/>
              </a:rPr>
              <a:t>giữa</a:t>
            </a:r>
            <a:r>
              <a:rPr lang="en-US" sz="1400" dirty="0">
                <a:latin typeface="Arial" panose="020B0604020202020204" pitchFamily="34" charset="0"/>
              </a:rPr>
              <a:t> </a:t>
            </a:r>
            <a:r>
              <a:rPr lang="en-US" sz="1400" dirty="0" err="1">
                <a:latin typeface="Arial" panose="020B0604020202020204" pitchFamily="34" charset="0"/>
              </a:rPr>
              <a:t>kỳ</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a:t>
            </a:r>
            <a:r>
              <a:rPr lang="en-US" sz="1400" dirty="0" err="1">
                <a:latin typeface="Arial" panose="020B0604020202020204" pitchFamily="34" charset="0"/>
              </a:rPr>
              <a:t>trường</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tiết</a:t>
            </a:r>
            <a:endParaRPr lang="en-US" sz="1400" dirty="0">
              <a:latin typeface="Arial" panose="020B0604020202020204" pitchFamily="34" charset="0"/>
            </a:endParaRPr>
          </a:p>
        </p:txBody>
      </p:sp>
      <p:sp>
        <p:nvSpPr>
          <p:cNvPr id="51" name="Speech Bubble: Rectangle 50">
            <a:extLst>
              <a:ext uri="{FF2B5EF4-FFF2-40B4-BE49-F238E27FC236}">
                <a16:creationId xmlns:a16="http://schemas.microsoft.com/office/drawing/2014/main" id="{B8F7434F-E87D-496F-F1A2-03209376CC8F}"/>
              </a:ext>
            </a:extLst>
          </p:cNvPr>
          <p:cNvSpPr/>
          <p:nvPr/>
        </p:nvSpPr>
        <p:spPr>
          <a:xfrm>
            <a:off x="10397822" y="4171926"/>
            <a:ext cx="1312026" cy="629795"/>
          </a:xfrm>
          <a:prstGeom prst="wedgeRectCallout">
            <a:avLst>
              <a:gd name="adj1" fmla="val -18627"/>
              <a:gd name="adj2" fmla="val 13507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Arial" panose="020B0604020202020204" pitchFamily="34" charset="0"/>
              </a:rPr>
              <a:t>Vấn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đề</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với</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việc</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hiệu</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chuẩn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góc</a:t>
            </a:r>
            <a:r>
              <a:rPr lang="en-US" sz="1200" dirty="0">
                <a:solidFill>
                  <a:schemeClr val="tx1"/>
                </a:solidFill>
                <a:latin typeface="Arial" panose="020B0604020202020204" pitchFamily="34" charset="0"/>
              </a:rPr>
              <a:t> sang </a:t>
            </a:r>
            <a:r>
              <a:rPr lang="en-US" sz="1200" dirty="0" err="1">
                <a:solidFill>
                  <a:schemeClr val="tx1"/>
                </a:solidFill>
                <a:latin typeface="Arial" panose="020B0604020202020204" pitchFamily="34" charset="0"/>
              </a:rPr>
              <a:t>bảng</a:t>
            </a:r>
            <a:r>
              <a:rPr lang="en-US" sz="1200" dirty="0">
                <a:solidFill>
                  <a:schemeClr val="tx1"/>
                </a:solidFill>
                <a:latin typeface="Arial" panose="020B0604020202020204" pitchFamily="34" charset="0"/>
              </a:rPr>
              <a:t> LUT</a:t>
            </a:r>
          </a:p>
        </p:txBody>
      </p:sp>
      <p:sp>
        <p:nvSpPr>
          <p:cNvPr id="52" name="Rectangle 51">
            <a:extLst>
              <a:ext uri="{FF2B5EF4-FFF2-40B4-BE49-F238E27FC236}">
                <a16:creationId xmlns:a16="http://schemas.microsoft.com/office/drawing/2014/main" id="{B617095B-AC70-766F-8125-BDE667C1D275}"/>
              </a:ext>
            </a:extLst>
          </p:cNvPr>
          <p:cNvSpPr/>
          <p:nvPr/>
        </p:nvSpPr>
        <p:spPr>
          <a:xfrm>
            <a:off x="10556470" y="5331685"/>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3" name="Rectangle 52">
            <a:extLst>
              <a:ext uri="{FF2B5EF4-FFF2-40B4-BE49-F238E27FC236}">
                <a16:creationId xmlns:a16="http://schemas.microsoft.com/office/drawing/2014/main" id="{84783549-97B0-404C-8627-9F956A26CC76}"/>
              </a:ext>
            </a:extLst>
          </p:cNvPr>
          <p:cNvSpPr/>
          <p:nvPr/>
        </p:nvSpPr>
        <p:spPr>
          <a:xfrm>
            <a:off x="8009801" y="5710887"/>
            <a:ext cx="342335"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54" name="Straight Connector 53">
            <a:extLst>
              <a:ext uri="{FF2B5EF4-FFF2-40B4-BE49-F238E27FC236}">
                <a16:creationId xmlns:a16="http://schemas.microsoft.com/office/drawing/2014/main" id="{E0B51E55-6FD6-8193-B3BB-58C767B6D91D}"/>
              </a:ext>
            </a:extLst>
          </p:cNvPr>
          <p:cNvCxnSpPr>
            <a:cxnSpLocks/>
          </p:cNvCxnSpPr>
          <p:nvPr/>
        </p:nvCxnSpPr>
        <p:spPr>
          <a:xfrm flipV="1">
            <a:off x="8025193" y="5345777"/>
            <a:ext cx="2531277" cy="36511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C082CA06-973D-AE9C-F01C-E1558EACF60E}"/>
              </a:ext>
            </a:extLst>
          </p:cNvPr>
          <p:cNvCxnSpPr>
            <a:cxnSpLocks/>
          </p:cNvCxnSpPr>
          <p:nvPr/>
        </p:nvCxnSpPr>
        <p:spPr>
          <a:xfrm flipV="1">
            <a:off x="8367528" y="5604738"/>
            <a:ext cx="2723675" cy="37920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Speech Bubble: Rectangle 34">
            <a:extLst>
              <a:ext uri="{FF2B5EF4-FFF2-40B4-BE49-F238E27FC236}">
                <a16:creationId xmlns:a16="http://schemas.microsoft.com/office/drawing/2014/main" id="{12062859-E13D-C638-4FCE-406C54CE8AB0}"/>
              </a:ext>
            </a:extLst>
          </p:cNvPr>
          <p:cNvSpPr/>
          <p:nvPr/>
        </p:nvSpPr>
        <p:spPr>
          <a:xfrm>
            <a:off x="2596896" y="4434374"/>
            <a:ext cx="1908933" cy="695705"/>
          </a:xfrm>
          <a:prstGeom prst="wedgeRectCallout">
            <a:avLst>
              <a:gd name="adj1" fmla="val -30129"/>
              <a:gd name="adj2" fmla="val -2611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Tuần</a:t>
            </a:r>
            <a:r>
              <a:rPr lang="en-US" sz="1600" dirty="0">
                <a:solidFill>
                  <a:schemeClr val="tx1"/>
                </a:solidFill>
              </a:rPr>
              <a:t> </a:t>
            </a:r>
            <a:r>
              <a:rPr lang="en-US" sz="1600" dirty="0" err="1">
                <a:solidFill>
                  <a:schemeClr val="tx1"/>
                </a:solidFill>
              </a:rPr>
              <a:t>đầu</a:t>
            </a:r>
            <a:r>
              <a:rPr lang="en-US" sz="1600" dirty="0">
                <a:solidFill>
                  <a:schemeClr val="tx1"/>
                </a:solidFill>
              </a:rPr>
              <a:t> </a:t>
            </a:r>
            <a:r>
              <a:rPr lang="en-US" sz="1600" dirty="0" err="1">
                <a:solidFill>
                  <a:schemeClr val="tx1"/>
                </a:solidFill>
              </a:rPr>
              <a:t>tiên</a:t>
            </a:r>
            <a:r>
              <a:rPr lang="en-US" sz="1600" dirty="0">
                <a:solidFill>
                  <a:schemeClr val="tx1"/>
                </a:solidFill>
              </a:rPr>
              <a:t> </a:t>
            </a:r>
            <a:r>
              <a:rPr lang="en-US" sz="1600" dirty="0" err="1">
                <a:solidFill>
                  <a:schemeClr val="tx1"/>
                </a:solidFill>
              </a:rPr>
              <a:t>làm</a:t>
            </a:r>
            <a:r>
              <a:rPr lang="en-US" sz="1600" dirty="0">
                <a:solidFill>
                  <a:schemeClr val="tx1"/>
                </a:solidFill>
              </a:rPr>
              <a:t> fulltime </a:t>
            </a:r>
            <a:r>
              <a:rPr lang="en-US" sz="1600" dirty="0" err="1">
                <a:solidFill>
                  <a:schemeClr val="tx1"/>
                </a:solidFill>
              </a:rPr>
              <a:t>nên</a:t>
            </a:r>
            <a:r>
              <a:rPr lang="en-US" sz="1600" dirty="0">
                <a:solidFill>
                  <a:schemeClr val="tx1"/>
                </a:solidFill>
              </a:rPr>
              <a:t> </a:t>
            </a:r>
            <a:r>
              <a:rPr lang="en-US" sz="1600" dirty="0" err="1">
                <a:solidFill>
                  <a:schemeClr val="tx1"/>
                </a:solidFill>
              </a:rPr>
              <a:t>là</a:t>
            </a:r>
            <a:r>
              <a:rPr lang="en-US" sz="1600" dirty="0">
                <a:solidFill>
                  <a:schemeClr val="tx1"/>
                </a:solidFill>
              </a:rPr>
              <a:t> để timeline x2</a:t>
            </a:r>
          </a:p>
        </p:txBody>
      </p:sp>
    </p:spTree>
    <p:extLst>
      <p:ext uri="{BB962C8B-B14F-4D97-AF65-F5344CB8AC3E}">
        <p14:creationId xmlns:p14="http://schemas.microsoft.com/office/powerpoint/2010/main" val="189962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24B3-CE07-DFC7-9D27-38B0DFAB6A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2D121-7252-6DA2-435A-C0844F1DAE2B}"/>
              </a:ext>
            </a:extLst>
          </p:cNvPr>
          <p:cNvSpPr>
            <a:spLocks noGrp="1"/>
          </p:cNvSpPr>
          <p:nvPr>
            <p:ph idx="1"/>
          </p:nvPr>
        </p:nvSpPr>
        <p:spPr/>
        <p:txBody>
          <a:bodyPr>
            <a:normAutofit/>
          </a:bodyPr>
          <a:lstStyle/>
          <a:p>
            <a:pPr algn="ctr"/>
            <a:r>
              <a:rPr lang="en-US" sz="4000" b="1" dirty="0"/>
              <a:t>2. Công </a:t>
            </a:r>
            <a:r>
              <a:rPr lang="en-US" sz="4000" b="1" dirty="0" err="1"/>
              <a:t>việc</a:t>
            </a:r>
            <a:r>
              <a:rPr lang="en-US" sz="4000" b="1" dirty="0"/>
              <a:t> </a:t>
            </a:r>
            <a:r>
              <a:rPr lang="en-US" sz="4000" b="1" dirty="0" err="1"/>
              <a:t>đã</a:t>
            </a:r>
            <a:r>
              <a:rPr lang="en-US" sz="4000" b="1" dirty="0"/>
              <a:t> </a:t>
            </a:r>
            <a:r>
              <a:rPr lang="en-US" sz="4000" b="1" dirty="0" err="1"/>
              <a:t>thực</a:t>
            </a:r>
            <a:r>
              <a:rPr lang="en-US" sz="4000" b="1" dirty="0"/>
              <a:t> </a:t>
            </a:r>
            <a:r>
              <a:rPr lang="en-US" sz="4000" b="1" dirty="0" err="1"/>
              <a:t>hiện</a:t>
            </a:r>
            <a:endParaRPr lang="en-US" sz="4000" b="1" dirty="0"/>
          </a:p>
        </p:txBody>
      </p:sp>
      <p:sp>
        <p:nvSpPr>
          <p:cNvPr id="2" name="Date Placeholder 1">
            <a:extLst>
              <a:ext uri="{FF2B5EF4-FFF2-40B4-BE49-F238E27FC236}">
                <a16:creationId xmlns:a16="http://schemas.microsoft.com/office/drawing/2014/main" id="{7B20E1BF-95C9-04D4-539C-AF9A32163F9E}"/>
              </a:ext>
            </a:extLst>
          </p:cNvPr>
          <p:cNvSpPr>
            <a:spLocks noGrp="1"/>
          </p:cNvSpPr>
          <p:nvPr>
            <p:ph type="dt" sz="half" idx="10"/>
          </p:nvPr>
        </p:nvSpPr>
        <p:spPr/>
        <p:txBody>
          <a:bodyPr/>
          <a:lstStyle/>
          <a:p>
            <a:fld id="{1274DB7B-5A52-4D3F-870E-13C594FF79BA}" type="datetime9">
              <a:rPr lang="en-US" smtClean="0"/>
              <a:t>1/16/2026 5:00:43 PM</a:t>
            </a:fld>
            <a:endParaRPr lang="en-US"/>
          </a:p>
        </p:txBody>
      </p:sp>
      <p:sp>
        <p:nvSpPr>
          <p:cNvPr id="4" name="Footer Placeholder 3">
            <a:extLst>
              <a:ext uri="{FF2B5EF4-FFF2-40B4-BE49-F238E27FC236}">
                <a16:creationId xmlns:a16="http://schemas.microsoft.com/office/drawing/2014/main" id="{8BB5B84B-0D07-A7D7-0B77-8CEEFB7AD3DF}"/>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8AF2F72-3936-3FD3-121B-63CFD5D7FB2C}"/>
              </a:ext>
            </a:extLst>
          </p:cNvPr>
          <p:cNvSpPr>
            <a:spLocks noGrp="1"/>
          </p:cNvSpPr>
          <p:nvPr>
            <p:ph type="sldNum" sz="quarter" idx="12"/>
          </p:nvPr>
        </p:nvSpPr>
        <p:spPr/>
        <p:txBody>
          <a:bodyPr/>
          <a:lstStyle/>
          <a:p>
            <a:fld id="{81097CE2-82D9-4ED5-9F0C-F9C654B904AA}" type="slidenum">
              <a:rPr lang="en-US" smtClean="0"/>
              <a:t>5</a:t>
            </a:fld>
            <a:endParaRPr lang="en-US" dirty="0"/>
          </a:p>
        </p:txBody>
      </p:sp>
    </p:spTree>
    <p:extLst>
      <p:ext uri="{BB962C8B-B14F-4D97-AF65-F5344CB8AC3E}">
        <p14:creationId xmlns:p14="http://schemas.microsoft.com/office/powerpoint/2010/main" val="273953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CA06-81F8-14C1-B95E-04D25405E30A}"/>
              </a:ext>
            </a:extLst>
          </p:cNvPr>
          <p:cNvSpPr>
            <a:spLocks noGrp="1"/>
          </p:cNvSpPr>
          <p:nvPr>
            <p:ph type="title"/>
          </p:nvPr>
        </p:nvSpPr>
        <p:spPr>
          <a:xfrm>
            <a:off x="207424" y="178590"/>
            <a:ext cx="6726775" cy="971027"/>
          </a:xfrm>
        </p:spPr>
        <p:txBody>
          <a:bodyPr>
            <a:normAutofit fontScale="90000"/>
          </a:bodyPr>
          <a:lstStyle/>
          <a:p>
            <a:r>
              <a:rPr lang="en-US" b="1" dirty="0"/>
              <a:t>2. Công </a:t>
            </a:r>
            <a:r>
              <a:rPr lang="en-US" b="1" dirty="0" err="1"/>
              <a:t>việc</a:t>
            </a:r>
            <a:r>
              <a:rPr lang="en-US" b="1" dirty="0"/>
              <a:t> </a:t>
            </a:r>
            <a:r>
              <a:rPr lang="en-US" b="1" dirty="0" err="1"/>
              <a:t>đã</a:t>
            </a:r>
            <a:r>
              <a:rPr lang="en-US" b="1" dirty="0"/>
              <a:t> </a:t>
            </a:r>
            <a:r>
              <a:rPr lang="en-US" b="1" dirty="0" err="1"/>
              <a:t>thực</a:t>
            </a:r>
            <a:r>
              <a:rPr lang="en-US" b="1" dirty="0"/>
              <a:t> </a:t>
            </a:r>
            <a:r>
              <a:rPr lang="en-US" b="1" dirty="0" err="1"/>
              <a:t>hiện</a:t>
            </a:r>
            <a:endParaRPr lang="en-US" b="1" dirty="0"/>
          </a:p>
        </p:txBody>
      </p:sp>
      <p:sp>
        <p:nvSpPr>
          <p:cNvPr id="3" name="Content Placeholder 2">
            <a:extLst>
              <a:ext uri="{FF2B5EF4-FFF2-40B4-BE49-F238E27FC236}">
                <a16:creationId xmlns:a16="http://schemas.microsoft.com/office/drawing/2014/main" id="{0D5D491C-30ED-9164-9CF2-70C08B4104A9}"/>
              </a:ext>
            </a:extLst>
          </p:cNvPr>
          <p:cNvSpPr>
            <a:spLocks noGrp="1"/>
          </p:cNvSpPr>
          <p:nvPr>
            <p:ph idx="1"/>
          </p:nvPr>
        </p:nvSpPr>
        <p:spPr>
          <a:xfrm>
            <a:off x="766755" y="1344739"/>
            <a:ext cx="10905842" cy="2084261"/>
          </a:xfrm>
        </p:spPr>
        <p:txBody>
          <a:bodyPr>
            <a:normAutofit fontScale="92500"/>
          </a:bodyPr>
          <a:lstStyle/>
          <a:p>
            <a:r>
              <a:rPr lang="en-US" sz="3200" dirty="0"/>
              <a:t>2.1 Hiển </a:t>
            </a:r>
            <a:r>
              <a:rPr lang="en-US" sz="3200" dirty="0" err="1"/>
              <a:t>thị</a:t>
            </a:r>
            <a:r>
              <a:rPr lang="en-US" sz="3200" dirty="0"/>
              <a:t> </a:t>
            </a:r>
            <a:r>
              <a:rPr lang="en-US" sz="3200" dirty="0" err="1"/>
              <a:t>các</a:t>
            </a:r>
            <a:r>
              <a:rPr lang="en-US" sz="3200" dirty="0"/>
              <a:t> </a:t>
            </a:r>
            <a:r>
              <a:rPr lang="en-US" sz="3200" dirty="0" err="1"/>
              <a:t>chữ</a:t>
            </a:r>
            <a:r>
              <a:rPr lang="en-US" sz="3200" dirty="0"/>
              <a:t> </a:t>
            </a:r>
            <a:r>
              <a:rPr lang="en-US" sz="3200" dirty="0" err="1"/>
              <a:t>số</a:t>
            </a:r>
            <a:r>
              <a:rPr lang="en-US" sz="3200" dirty="0"/>
              <a:t> </a:t>
            </a:r>
            <a:r>
              <a:rPr lang="en-US" sz="3200" dirty="0" err="1"/>
              <a:t>lên</a:t>
            </a:r>
            <a:r>
              <a:rPr lang="en-US" sz="3200" dirty="0"/>
              <a:t> LED 7 </a:t>
            </a:r>
            <a:r>
              <a:rPr lang="en-US" sz="3200" dirty="0" err="1"/>
              <a:t>thanh</a:t>
            </a:r>
            <a:endParaRPr lang="en-US" sz="3200" dirty="0"/>
          </a:p>
          <a:p>
            <a:r>
              <a:rPr lang="en-US" sz="3200" dirty="0"/>
              <a:t>2.2 Hiển </a:t>
            </a:r>
            <a:r>
              <a:rPr lang="en-US" sz="3200" dirty="0" err="1"/>
              <a:t>thị</a:t>
            </a:r>
            <a:r>
              <a:rPr lang="en-US" sz="3200" dirty="0"/>
              <a:t> </a:t>
            </a:r>
            <a:r>
              <a:rPr lang="en-US" sz="3200" dirty="0" err="1"/>
              <a:t>nhiệt</a:t>
            </a:r>
            <a:r>
              <a:rPr lang="en-US" sz="3200" dirty="0"/>
              <a:t> độ </a:t>
            </a:r>
            <a:r>
              <a:rPr lang="en-US" sz="3200" dirty="0" err="1"/>
              <a:t>với</a:t>
            </a:r>
            <a:r>
              <a:rPr lang="en-US" sz="3200" dirty="0"/>
              <a:t> </a:t>
            </a:r>
            <a:r>
              <a:rPr lang="en-US" sz="3200" dirty="0" err="1"/>
              <a:t>cảm</a:t>
            </a:r>
            <a:r>
              <a:rPr lang="en-US" sz="3200" dirty="0"/>
              <a:t> biến ADT7420 </a:t>
            </a:r>
            <a:r>
              <a:rPr lang="en-US" sz="3200" dirty="0" err="1"/>
              <a:t>với</a:t>
            </a:r>
            <a:r>
              <a:rPr lang="en-US" sz="3200" dirty="0"/>
              <a:t> </a:t>
            </a:r>
            <a:r>
              <a:rPr lang="en-US" sz="3200" dirty="0" err="1"/>
              <a:t>giao</a:t>
            </a:r>
            <a:r>
              <a:rPr lang="en-US" sz="3200" dirty="0"/>
              <a:t> </a:t>
            </a:r>
            <a:r>
              <a:rPr lang="en-US" sz="3200" dirty="0" err="1"/>
              <a:t>thức</a:t>
            </a:r>
            <a:r>
              <a:rPr lang="en-US" sz="3200" dirty="0"/>
              <a:t> I2C</a:t>
            </a:r>
          </a:p>
          <a:p>
            <a:r>
              <a:rPr lang="en-US" sz="3200" dirty="0"/>
              <a:t>2.3 Hiển </a:t>
            </a:r>
            <a:r>
              <a:rPr lang="en-US" sz="3200" dirty="0" err="1"/>
              <a:t>thị</a:t>
            </a:r>
            <a:r>
              <a:rPr lang="en-US" sz="3200" dirty="0"/>
              <a:t> </a:t>
            </a:r>
            <a:r>
              <a:rPr lang="en-US" sz="3200" dirty="0" err="1"/>
              <a:t>góc</a:t>
            </a:r>
            <a:r>
              <a:rPr lang="en-US" sz="3200" dirty="0"/>
              <a:t> </a:t>
            </a:r>
            <a:r>
              <a:rPr lang="en-US" sz="3200" dirty="0" err="1"/>
              <a:t>xoay</a:t>
            </a:r>
            <a:r>
              <a:rPr lang="en-US" sz="3200" dirty="0"/>
              <a:t> </a:t>
            </a:r>
            <a:r>
              <a:rPr lang="en-US" sz="3200" dirty="0" err="1"/>
              <a:t>với</a:t>
            </a:r>
            <a:r>
              <a:rPr lang="en-US" sz="3200" dirty="0"/>
              <a:t> </a:t>
            </a:r>
            <a:r>
              <a:rPr lang="en-US" sz="3200" dirty="0" err="1"/>
              <a:t>cảm</a:t>
            </a:r>
            <a:r>
              <a:rPr lang="en-US" sz="3200" dirty="0"/>
              <a:t> biến ADXL362 </a:t>
            </a:r>
            <a:r>
              <a:rPr lang="en-US" sz="3200" dirty="0" err="1"/>
              <a:t>với</a:t>
            </a:r>
            <a:r>
              <a:rPr lang="en-US" sz="3200" dirty="0"/>
              <a:t> </a:t>
            </a:r>
            <a:r>
              <a:rPr lang="en-US" sz="3200" dirty="0" err="1"/>
              <a:t>giao</a:t>
            </a:r>
            <a:r>
              <a:rPr lang="en-US" sz="3200" dirty="0"/>
              <a:t> </a:t>
            </a:r>
            <a:r>
              <a:rPr lang="en-US" sz="3200" dirty="0" err="1"/>
              <a:t>thức</a:t>
            </a:r>
            <a:r>
              <a:rPr lang="en-US" sz="3200" dirty="0"/>
              <a:t> SPI</a:t>
            </a:r>
          </a:p>
        </p:txBody>
      </p:sp>
      <p:sp>
        <p:nvSpPr>
          <p:cNvPr id="4" name="Date Placeholder 3">
            <a:extLst>
              <a:ext uri="{FF2B5EF4-FFF2-40B4-BE49-F238E27FC236}">
                <a16:creationId xmlns:a16="http://schemas.microsoft.com/office/drawing/2014/main" id="{1AC37C5E-6E10-D8AE-9D05-78986EDA1B23}"/>
              </a:ext>
            </a:extLst>
          </p:cNvPr>
          <p:cNvSpPr>
            <a:spLocks noGrp="1"/>
          </p:cNvSpPr>
          <p:nvPr>
            <p:ph type="dt" sz="half" idx="10"/>
          </p:nvPr>
        </p:nvSpPr>
        <p:spPr/>
        <p:txBody>
          <a:bodyPr/>
          <a:lstStyle/>
          <a:p>
            <a:fld id="{8D9D3FC5-F509-4582-B588-C88AC0B0D0B3}" type="datetime9">
              <a:rPr lang="en-US" smtClean="0"/>
              <a:t>1/16/2026 5:00:43 PM</a:t>
            </a:fld>
            <a:endParaRPr lang="en-US"/>
          </a:p>
        </p:txBody>
      </p:sp>
      <p:sp>
        <p:nvSpPr>
          <p:cNvPr id="5" name="Footer Placeholder 4">
            <a:extLst>
              <a:ext uri="{FF2B5EF4-FFF2-40B4-BE49-F238E27FC236}">
                <a16:creationId xmlns:a16="http://schemas.microsoft.com/office/drawing/2014/main" id="{E21683DD-E4B3-ED21-8E5E-714FB292477E}"/>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9FF1C19-27FB-71B5-2E90-F0DD2FC72364}"/>
              </a:ext>
            </a:extLst>
          </p:cNvPr>
          <p:cNvSpPr>
            <a:spLocks noGrp="1"/>
          </p:cNvSpPr>
          <p:nvPr>
            <p:ph type="sldNum" sz="quarter" idx="12"/>
          </p:nvPr>
        </p:nvSpPr>
        <p:spPr/>
        <p:txBody>
          <a:bodyPr/>
          <a:lstStyle/>
          <a:p>
            <a:fld id="{81097CE2-82D9-4ED5-9F0C-F9C654B904AA}" type="slidenum">
              <a:rPr lang="en-US" smtClean="0"/>
              <a:t>6</a:t>
            </a:fld>
            <a:endParaRPr lang="en-US" dirty="0"/>
          </a:p>
        </p:txBody>
      </p:sp>
    </p:spTree>
    <p:extLst>
      <p:ext uri="{BB962C8B-B14F-4D97-AF65-F5344CB8AC3E}">
        <p14:creationId xmlns:p14="http://schemas.microsoft.com/office/powerpoint/2010/main" val="429073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5F8AE-6115-9B9A-CC78-BFA9B09B0263}"/>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07D15C6-E26F-C5B8-3C9B-59BA0C914098}"/>
              </a:ext>
            </a:extLst>
          </p:cNvPr>
          <p:cNvGraphicFramePr>
            <a:graphicFrameLocks noGrp="1"/>
          </p:cNvGraphicFramePr>
          <p:nvPr>
            <p:extLst>
              <p:ext uri="{D42A27DB-BD31-4B8C-83A1-F6EECF244321}">
                <p14:modId xmlns:p14="http://schemas.microsoft.com/office/powerpoint/2010/main" val="1620916429"/>
              </p:ext>
            </p:extLst>
          </p:nvPr>
        </p:nvGraphicFramePr>
        <p:xfrm>
          <a:off x="401745" y="1511963"/>
          <a:ext cx="11213592" cy="4811547"/>
        </p:xfrm>
        <a:graphic>
          <a:graphicData uri="http://schemas.openxmlformats.org/drawingml/2006/table">
            <a:tbl>
              <a:tblPr firstRow="1" bandRow="1">
                <a:tableStyleId>{5C22544A-7EE6-4342-B048-85BDC9FD1C3A}</a:tableStyleId>
              </a:tblPr>
              <a:tblGrid>
                <a:gridCol w="3737864">
                  <a:extLst>
                    <a:ext uri="{9D8B030D-6E8A-4147-A177-3AD203B41FA5}">
                      <a16:colId xmlns:a16="http://schemas.microsoft.com/office/drawing/2014/main" val="3308855934"/>
                    </a:ext>
                  </a:extLst>
                </a:gridCol>
                <a:gridCol w="2880316">
                  <a:extLst>
                    <a:ext uri="{9D8B030D-6E8A-4147-A177-3AD203B41FA5}">
                      <a16:colId xmlns:a16="http://schemas.microsoft.com/office/drawing/2014/main" val="752552251"/>
                    </a:ext>
                  </a:extLst>
                </a:gridCol>
                <a:gridCol w="4595412">
                  <a:extLst>
                    <a:ext uri="{9D8B030D-6E8A-4147-A177-3AD203B41FA5}">
                      <a16:colId xmlns:a16="http://schemas.microsoft.com/office/drawing/2014/main" val="2956339728"/>
                    </a:ext>
                  </a:extLst>
                </a:gridCol>
              </a:tblGrid>
              <a:tr h="578955">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615825"/>
                  </a:ext>
                </a:extLst>
              </a:tr>
              <a:tr h="14275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342515"/>
                  </a:ext>
                </a:extLst>
              </a:tr>
              <a:tr h="13419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1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để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800027"/>
                  </a:ext>
                </a:extLst>
              </a:tr>
              <a:tr h="714210">
                <a:tc>
                  <a:txBody>
                    <a:bodyPr/>
                    <a:lstStyle/>
                    <a:p>
                      <a:pPr algn="ct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dài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xung</a:t>
                      </a:r>
                      <a:r>
                        <a:rPr lang="en-US" dirty="0">
                          <a:latin typeface="Arial" panose="020B0604020202020204" pitchFamily="34" charset="0"/>
                          <a:cs typeface="Arial" panose="020B0604020202020204" pitchFamily="34" charset="0"/>
                        </a:rPr>
                        <a:t> để tang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Hiển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80222"/>
                  </a:ext>
                </a:extLst>
              </a:tr>
            </a:tbl>
          </a:graphicData>
        </a:graphic>
      </p:graphicFrame>
      <p:sp>
        <p:nvSpPr>
          <p:cNvPr id="2" name="Title 1">
            <a:extLst>
              <a:ext uri="{FF2B5EF4-FFF2-40B4-BE49-F238E27FC236}">
                <a16:creationId xmlns:a16="http://schemas.microsoft.com/office/drawing/2014/main" id="{2AE0DE4E-89EA-2DFF-8868-573866D84FFF}"/>
              </a:ext>
            </a:extLst>
          </p:cNvPr>
          <p:cNvSpPr>
            <a:spLocks noGrp="1"/>
          </p:cNvSpPr>
          <p:nvPr>
            <p:ph type="title"/>
          </p:nvPr>
        </p:nvSpPr>
        <p:spPr>
          <a:xfrm>
            <a:off x="256620" y="214944"/>
            <a:ext cx="6868080" cy="582077"/>
          </a:xfrm>
        </p:spPr>
        <p:txBody>
          <a:bodyPr>
            <a:normAutofit fontScale="90000"/>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3" name="Content Placeholder 2">
            <a:extLst>
              <a:ext uri="{FF2B5EF4-FFF2-40B4-BE49-F238E27FC236}">
                <a16:creationId xmlns:a16="http://schemas.microsoft.com/office/drawing/2014/main" id="{518FD297-A8BA-67EF-30D1-8D73B0002A28}"/>
              </a:ext>
            </a:extLst>
          </p:cNvPr>
          <p:cNvSpPr>
            <a:spLocks noGrp="1"/>
          </p:cNvSpPr>
          <p:nvPr>
            <p:ph idx="1"/>
          </p:nvPr>
        </p:nvSpPr>
        <p:spPr>
          <a:xfrm>
            <a:off x="256620" y="784501"/>
            <a:ext cx="11358717" cy="4877266"/>
          </a:xfrm>
        </p:spPr>
        <p:txBody>
          <a:bodyPr/>
          <a:lstStyle/>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16 switches để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5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32767,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mốc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(&gt;24hz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2hz)</a:t>
            </a:r>
          </a:p>
        </p:txBody>
      </p:sp>
      <p:pic>
        <p:nvPicPr>
          <p:cNvPr id="9" name="Picture 8">
            <a:extLst>
              <a:ext uri="{FF2B5EF4-FFF2-40B4-BE49-F238E27FC236}">
                <a16:creationId xmlns:a16="http://schemas.microsoft.com/office/drawing/2014/main" id="{4775DFA9-3F25-1641-9775-B3E50D6E17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810" r="10810"/>
          <a:stretch>
            <a:fillRect/>
          </a:stretch>
        </p:blipFill>
        <p:spPr>
          <a:xfrm>
            <a:off x="4326253" y="3581140"/>
            <a:ext cx="1234440" cy="1234440"/>
          </a:xfrm>
          <a:prstGeom prst="rect">
            <a:avLst/>
          </a:prstGeom>
        </p:spPr>
      </p:pic>
      <p:pic>
        <p:nvPicPr>
          <p:cNvPr id="11" name="Picture 10">
            <a:extLst>
              <a:ext uri="{FF2B5EF4-FFF2-40B4-BE49-F238E27FC236}">
                <a16:creationId xmlns:a16="http://schemas.microsoft.com/office/drawing/2014/main" id="{A7D4FA40-49CE-4982-175E-0EE53369E4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317" r="14317"/>
          <a:stretch>
            <a:fillRect/>
          </a:stretch>
        </p:blipFill>
        <p:spPr>
          <a:xfrm>
            <a:off x="5609081" y="2153860"/>
            <a:ext cx="1234440" cy="1234440"/>
          </a:xfrm>
          <a:prstGeom prst="rect">
            <a:avLst/>
          </a:prstGeom>
        </p:spPr>
      </p:pic>
      <p:pic>
        <p:nvPicPr>
          <p:cNvPr id="13" name="Picture 12">
            <a:extLst>
              <a:ext uri="{FF2B5EF4-FFF2-40B4-BE49-F238E27FC236}">
                <a16:creationId xmlns:a16="http://schemas.microsoft.com/office/drawing/2014/main" id="{6F0ED813-EBA6-3590-A758-083242CAAC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2233" t="967" r="12233" b="967"/>
          <a:stretch>
            <a:fillRect/>
          </a:stretch>
        </p:blipFill>
        <p:spPr>
          <a:xfrm>
            <a:off x="5605096" y="3581646"/>
            <a:ext cx="1234440" cy="1234440"/>
          </a:xfrm>
          <a:prstGeom prst="rect">
            <a:avLst/>
          </a:prstGeom>
        </p:spPr>
      </p:pic>
      <p:sp>
        <p:nvSpPr>
          <p:cNvPr id="5" name="Date Placeholder 4">
            <a:extLst>
              <a:ext uri="{FF2B5EF4-FFF2-40B4-BE49-F238E27FC236}">
                <a16:creationId xmlns:a16="http://schemas.microsoft.com/office/drawing/2014/main" id="{69C2D89A-E0C9-09C4-3598-0F90488BD220}"/>
              </a:ext>
            </a:extLst>
          </p:cNvPr>
          <p:cNvSpPr>
            <a:spLocks noGrp="1"/>
          </p:cNvSpPr>
          <p:nvPr>
            <p:ph type="dt" sz="half" idx="10"/>
          </p:nvPr>
        </p:nvSpPr>
        <p:spPr/>
        <p:txBody>
          <a:bodyPr/>
          <a:lstStyle/>
          <a:p>
            <a:fld id="{59CDC41D-1EE2-4403-B754-48819EFAEC47}" type="datetime9">
              <a:rPr lang="en-US" smtClean="0"/>
              <a:t>1/16/2026 5:00:43 PM</a:t>
            </a:fld>
            <a:endParaRPr lang="en-US"/>
          </a:p>
        </p:txBody>
      </p:sp>
      <p:sp>
        <p:nvSpPr>
          <p:cNvPr id="6" name="Footer Placeholder 5">
            <a:extLst>
              <a:ext uri="{FF2B5EF4-FFF2-40B4-BE49-F238E27FC236}">
                <a16:creationId xmlns:a16="http://schemas.microsoft.com/office/drawing/2014/main" id="{7CF463BE-496A-F44F-27EF-31FB9A469112}"/>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E64B4E6E-D090-E155-327B-38FA2E05701C}"/>
              </a:ext>
            </a:extLst>
          </p:cNvPr>
          <p:cNvSpPr>
            <a:spLocks noGrp="1"/>
          </p:cNvSpPr>
          <p:nvPr>
            <p:ph type="sldNum" sz="quarter" idx="12"/>
          </p:nvPr>
        </p:nvSpPr>
        <p:spPr/>
        <p:txBody>
          <a:bodyPr/>
          <a:lstStyle/>
          <a:p>
            <a:fld id="{81097CE2-82D9-4ED5-9F0C-F9C654B904AA}" type="slidenum">
              <a:rPr lang="en-US" smtClean="0"/>
              <a:t>7</a:t>
            </a:fld>
            <a:endParaRPr lang="en-US" dirty="0"/>
          </a:p>
        </p:txBody>
      </p:sp>
      <p:pic>
        <p:nvPicPr>
          <p:cNvPr id="15" name="Picture 14">
            <a:extLst>
              <a:ext uri="{FF2B5EF4-FFF2-40B4-BE49-F238E27FC236}">
                <a16:creationId xmlns:a16="http://schemas.microsoft.com/office/drawing/2014/main" id="{17E77741-3518-46B1-7DC1-188F9D72F7F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0230" r="10230"/>
          <a:stretch>
            <a:fillRect/>
          </a:stretch>
        </p:blipFill>
        <p:spPr>
          <a:xfrm>
            <a:off x="4326253" y="2153860"/>
            <a:ext cx="1234440" cy="1234440"/>
          </a:xfrm>
          <a:prstGeom prst="rect">
            <a:avLst/>
          </a:prstGeom>
        </p:spPr>
      </p:pic>
      <p:pic>
        <p:nvPicPr>
          <p:cNvPr id="19" name="Picture 18">
            <a:extLst>
              <a:ext uri="{FF2B5EF4-FFF2-40B4-BE49-F238E27FC236}">
                <a16:creationId xmlns:a16="http://schemas.microsoft.com/office/drawing/2014/main" id="{0B313482-FEA3-D5C5-2AD4-A94D61EAE2CD}"/>
              </a:ext>
            </a:extLst>
          </p:cNvPr>
          <p:cNvPicPr>
            <a:picLocks noChangeAspect="1"/>
          </p:cNvPicPr>
          <p:nvPr/>
        </p:nvPicPr>
        <p:blipFill>
          <a:blip r:embed="rId7"/>
          <a:stretch>
            <a:fillRect/>
          </a:stretch>
        </p:blipFill>
        <p:spPr>
          <a:xfrm>
            <a:off x="4326253" y="4952361"/>
            <a:ext cx="1234440" cy="1234440"/>
          </a:xfrm>
          <a:prstGeom prst="rect">
            <a:avLst/>
          </a:prstGeom>
        </p:spPr>
      </p:pic>
      <p:pic>
        <p:nvPicPr>
          <p:cNvPr id="21" name="Picture 20">
            <a:extLst>
              <a:ext uri="{FF2B5EF4-FFF2-40B4-BE49-F238E27FC236}">
                <a16:creationId xmlns:a16="http://schemas.microsoft.com/office/drawing/2014/main" id="{EC0B87A3-F887-1F1A-203B-2962119A9D47}"/>
              </a:ext>
            </a:extLst>
          </p:cNvPr>
          <p:cNvPicPr>
            <a:picLocks noChangeAspect="1"/>
          </p:cNvPicPr>
          <p:nvPr/>
        </p:nvPicPr>
        <p:blipFill>
          <a:blip r:embed="rId8"/>
          <a:stretch>
            <a:fillRect/>
          </a:stretch>
        </p:blipFill>
        <p:spPr>
          <a:xfrm>
            <a:off x="5605096" y="4952361"/>
            <a:ext cx="1234440" cy="1234440"/>
          </a:xfrm>
          <a:prstGeom prst="rect">
            <a:avLst/>
          </a:prstGeom>
        </p:spPr>
      </p:pic>
    </p:spTree>
    <p:extLst>
      <p:ext uri="{BB962C8B-B14F-4D97-AF65-F5344CB8AC3E}">
        <p14:creationId xmlns:p14="http://schemas.microsoft.com/office/powerpoint/2010/main" val="166793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5EF10-C5F4-5A03-1504-227BFA4B4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326A4-3963-8728-59AB-11CC5E573303}"/>
              </a:ext>
            </a:extLst>
          </p:cNvPr>
          <p:cNvSpPr>
            <a:spLocks noGrp="1"/>
          </p:cNvSpPr>
          <p:nvPr>
            <p:ph type="title"/>
          </p:nvPr>
        </p:nvSpPr>
        <p:spPr>
          <a:xfrm>
            <a:off x="298703" y="199140"/>
            <a:ext cx="8321421" cy="702303"/>
          </a:xfrm>
        </p:spPr>
        <p:txBody>
          <a:bodyPr>
            <a:normAutofit fontScale="90000"/>
          </a:bodyPr>
          <a:lstStyle/>
          <a:p>
            <a:r>
              <a:rPr lang="en-US" sz="3600" b="1" dirty="0"/>
              <a:t>2.1 Hiển </a:t>
            </a:r>
            <a:r>
              <a:rPr lang="en-US" sz="3600" b="1" dirty="0" err="1"/>
              <a:t>thị</a:t>
            </a:r>
            <a:r>
              <a:rPr lang="en-US" sz="3600" b="1" dirty="0"/>
              <a:t> </a:t>
            </a:r>
            <a:r>
              <a:rPr lang="en-US" sz="3600" b="1" dirty="0" err="1"/>
              <a:t>các</a:t>
            </a:r>
            <a:r>
              <a:rPr lang="en-US" sz="3600" b="1" dirty="0"/>
              <a:t> </a:t>
            </a:r>
            <a:r>
              <a:rPr lang="en-US" sz="3600" b="1" dirty="0" err="1"/>
              <a:t>chữ</a:t>
            </a:r>
            <a:r>
              <a:rPr lang="en-US" sz="3600" b="1" dirty="0"/>
              <a:t> </a:t>
            </a:r>
            <a:r>
              <a:rPr lang="en-US" sz="3600" b="1" dirty="0" err="1"/>
              <a:t>số</a:t>
            </a:r>
            <a:r>
              <a:rPr lang="en-US" sz="3600" b="1" dirty="0"/>
              <a:t> </a:t>
            </a:r>
            <a:r>
              <a:rPr lang="en-US" sz="3600" b="1" dirty="0" err="1"/>
              <a:t>lên</a:t>
            </a:r>
            <a:r>
              <a:rPr lang="en-US" sz="3600" b="1" dirty="0"/>
              <a:t> LED 7 </a:t>
            </a:r>
            <a:r>
              <a:rPr lang="en-US" sz="3600" b="1" dirty="0" err="1"/>
              <a:t>thanh</a:t>
            </a:r>
            <a:endParaRPr lang="en-US" sz="3600" dirty="0"/>
          </a:p>
        </p:txBody>
      </p:sp>
      <p:sp>
        <p:nvSpPr>
          <p:cNvPr id="4" name="Date Placeholder 3">
            <a:extLst>
              <a:ext uri="{FF2B5EF4-FFF2-40B4-BE49-F238E27FC236}">
                <a16:creationId xmlns:a16="http://schemas.microsoft.com/office/drawing/2014/main" id="{0351E86E-8C30-9DE6-306B-1893CA30D049}"/>
              </a:ext>
            </a:extLst>
          </p:cNvPr>
          <p:cNvSpPr>
            <a:spLocks noGrp="1"/>
          </p:cNvSpPr>
          <p:nvPr>
            <p:ph type="dt" sz="half" idx="10"/>
          </p:nvPr>
        </p:nvSpPr>
        <p:spPr/>
        <p:txBody>
          <a:bodyPr/>
          <a:lstStyle/>
          <a:p>
            <a:fld id="{80BD0612-AC24-455E-93BD-0FDCA6E9BE11}" type="datetime9">
              <a:rPr lang="en-US" smtClean="0"/>
              <a:t>1/16/2026 5:00:43 PM</a:t>
            </a:fld>
            <a:endParaRPr lang="en-US"/>
          </a:p>
        </p:txBody>
      </p:sp>
      <p:sp>
        <p:nvSpPr>
          <p:cNvPr id="6" name="Footer Placeholder 5">
            <a:extLst>
              <a:ext uri="{FF2B5EF4-FFF2-40B4-BE49-F238E27FC236}">
                <a16:creationId xmlns:a16="http://schemas.microsoft.com/office/drawing/2014/main" id="{216FE748-E4BD-6017-E00A-D821D7442B75}"/>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96ED8362-A98D-8263-F3E3-781F32C5E2D4}"/>
              </a:ext>
            </a:extLst>
          </p:cNvPr>
          <p:cNvSpPr>
            <a:spLocks noGrp="1"/>
          </p:cNvSpPr>
          <p:nvPr>
            <p:ph type="sldNum" sz="quarter" idx="12"/>
          </p:nvPr>
        </p:nvSpPr>
        <p:spPr/>
        <p:txBody>
          <a:bodyPr/>
          <a:lstStyle/>
          <a:p>
            <a:fld id="{81097CE2-82D9-4ED5-9F0C-F9C654B904AA}" type="slidenum">
              <a:rPr lang="en-US" smtClean="0"/>
              <a:t>8</a:t>
            </a:fld>
            <a:endParaRPr lang="en-US" dirty="0"/>
          </a:p>
        </p:txBody>
      </p:sp>
      <p:graphicFrame>
        <p:nvGraphicFramePr>
          <p:cNvPr id="7" name="Table 6">
            <a:extLst>
              <a:ext uri="{FF2B5EF4-FFF2-40B4-BE49-F238E27FC236}">
                <a16:creationId xmlns:a16="http://schemas.microsoft.com/office/drawing/2014/main" id="{393C387C-6FE5-1F79-4DA3-D44529A05F8B}"/>
              </a:ext>
            </a:extLst>
          </p:cNvPr>
          <p:cNvGraphicFramePr>
            <a:graphicFrameLocks noGrp="1"/>
          </p:cNvGraphicFramePr>
          <p:nvPr>
            <p:extLst>
              <p:ext uri="{D42A27DB-BD31-4B8C-83A1-F6EECF244321}">
                <p14:modId xmlns:p14="http://schemas.microsoft.com/office/powerpoint/2010/main" val="3972042654"/>
              </p:ext>
            </p:extLst>
          </p:nvPr>
        </p:nvGraphicFramePr>
        <p:xfrm>
          <a:off x="710665" y="901443"/>
          <a:ext cx="10770669" cy="4733002"/>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a:latin typeface="Arial" panose="020B0604020202020204" pitchFamily="34" charset="0"/>
                          <a:cs typeface="Arial" panose="020B0604020202020204" pitchFamily="34" charset="0"/>
                        </a:rPr>
                        <a:t>Testbench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được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1 testbench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bao </a:t>
                      </a:r>
                      <a:r>
                        <a:rPr lang="en-US" sz="1400" dirty="0" err="1">
                          <a:latin typeface="Arial" panose="020B0604020202020204" pitchFamily="34" charset="0"/>
                          <a:cs typeface="Arial" panose="020B0604020202020204" pitchFamily="34" charset="0"/>
                        </a:rPr>
                        <a:t>hàm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trường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Lên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testbench để </a:t>
                      </a:r>
                      <a:r>
                        <a:rPr lang="en-US" sz="1400" dirty="0" err="1">
                          <a:latin typeface="Arial" panose="020B0604020202020204" pitchFamily="34" charset="0"/>
                          <a:cs typeface="Arial" panose="020B0604020202020204" pitchFamily="34" charset="0"/>
                        </a:rPr>
                        <a:t>đảm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testbench </a:t>
                      </a:r>
                      <a:r>
                        <a:rPr lang="en-US" sz="1400" dirty="0" err="1">
                          <a:latin typeface="Arial" panose="020B0604020202020204" pitchFamily="34" charset="0"/>
                          <a:cs typeface="Arial" panose="020B0604020202020204" pitchFamily="34" charset="0"/>
                        </a:rPr>
                        <a:t>cũ</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9992952"/>
                  </a:ext>
                </a:extLst>
              </a:tr>
              <a:tr h="950503">
                <a:tc>
                  <a:txBody>
                    <a:bodyPr/>
                    <a:lstStyle/>
                    <a:p>
                      <a:pPr algn="ctr"/>
                      <a:r>
                        <a:rPr lang="en-US" sz="1400" dirty="0" err="1">
                          <a:latin typeface="Arial" panose="020B0604020202020204" pitchFamily="34" charset="0"/>
                          <a:cs typeface="Arial" panose="020B0604020202020204" pitchFamily="34" charset="0"/>
                        </a:rPr>
                        <a:t>Gắn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Fix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xuất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fix lại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excel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hlinkClick r:id="rId2"/>
                        </a:rPr>
                        <a:t>digilent-xdc</a:t>
                      </a:r>
                      <a:r>
                        <a:rPr lang="en-US" sz="1400" dirty="0">
                          <a:latin typeface="Arial" panose="020B0604020202020204" pitchFamily="34" charset="0"/>
                          <a:hlinkClick r:id="rId2"/>
                        </a:rPr>
                        <a:t>/Nexys-A7-100T-Master.xdc at master · </a:t>
                      </a:r>
                      <a:r>
                        <a:rPr lang="en-US" sz="1400" dirty="0" err="1">
                          <a:hlinkClick r:id="rId2"/>
                        </a:rPr>
                        <a:t>Digilent</a:t>
                      </a:r>
                      <a:r>
                        <a:rPr lang="en-US" sz="1400" dirty="0">
                          <a:hlinkClick r:id="rId2"/>
                        </a:rPr>
                        <a:t>/</a:t>
                      </a:r>
                      <a:r>
                        <a:rPr lang="en-US" sz="1400" dirty="0" err="1">
                          <a:hlinkClick r:id="rId2"/>
                        </a:rPr>
                        <a:t>digilent-xdc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1 </a:t>
                      </a:r>
                      <a:r>
                        <a:rPr lang="en-US" sz="1400" dirty="0" err="1">
                          <a:latin typeface="Arial" panose="020B0604020202020204" pitchFamily="34" charset="0"/>
                          <a:cs typeface="Arial" panose="020B0604020202020204" pitchFamily="34" charset="0"/>
                        </a:rPr>
                        <a:t>quy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 định (</a:t>
                      </a:r>
                      <a:r>
                        <a:rPr lang="en-US" sz="1400" dirty="0" err="1">
                          <a:latin typeface="Arial" panose="020B0604020202020204" pitchFamily="34" charset="0"/>
                          <a:cs typeface="Arial" panose="020B0604020202020204" pitchFamily="34" charset="0"/>
                        </a:rPr>
                        <a:t>đầy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chia </a:t>
                      </a:r>
                      <a:r>
                        <a:rPr lang="en-US" sz="1400" dirty="0" err="1">
                          <a:latin typeface="Arial" panose="020B0604020202020204" pitchFamily="34" charset="0"/>
                          <a:cs typeface="Arial" panose="020B0604020202020204" pitchFamily="34" charset="0"/>
                        </a:rPr>
                        <a:t>rõ</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lúc</a:t>
                      </a:r>
                      <a:r>
                        <a:rPr lang="en-US" sz="1400" dirty="0">
                          <a:latin typeface="Arial" panose="020B0604020202020204" pitchFamily="34" charset="0"/>
                          <a:cs typeface="Arial" panose="020B0604020202020204" pitchFamily="34" charset="0"/>
                        </a:rPr>
                        <a:t> ban </a:t>
                      </a:r>
                      <a:r>
                        <a:rPr lang="en-US" sz="1400" dirty="0" err="1">
                          <a:latin typeface="Arial" panose="020B0604020202020204" pitchFamily="34" charset="0"/>
                          <a:cs typeface="Arial" panose="020B0604020202020204" pitchFamily="34" charset="0"/>
                        </a:rPr>
                        <a:t>đầu</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lớp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75416498"/>
                  </a:ext>
                </a:extLst>
              </a:tr>
              <a:tr h="950503">
                <a:tc>
                  <a:txBody>
                    <a:bodyPr/>
                    <a:lstStyle/>
                    <a:p>
                      <a:pPr algn="ct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Thêm</a:t>
                      </a:r>
                      <a:r>
                        <a:rPr lang="en-US" sz="1400" dirty="0">
                          <a:latin typeface="Arial" panose="020B0604020202020204" pitchFamily="34" charset="0"/>
                          <a:cs typeface="Arial" panose="020B0604020202020204" pitchFamily="34" charset="0"/>
                        </a:rPr>
                        <a:t> 1 D-FF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nhớ</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đệm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luôn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Vấn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nghiệm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71115"/>
                  </a:ext>
                </a:extLst>
              </a:tr>
            </a:tbl>
          </a:graphicData>
        </a:graphic>
      </p:graphicFrame>
    </p:spTree>
    <p:extLst>
      <p:ext uri="{BB962C8B-B14F-4D97-AF65-F5344CB8AC3E}">
        <p14:creationId xmlns:p14="http://schemas.microsoft.com/office/powerpoint/2010/main" val="428465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5733-9F78-4F24-F38C-3B1C4268691F}"/>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7AB03516-7489-F2C0-5913-2686CDA88DB7}"/>
              </a:ext>
            </a:extLst>
          </p:cNvPr>
          <p:cNvGraphicFramePr>
            <a:graphicFrameLocks noGrp="1"/>
          </p:cNvGraphicFramePr>
          <p:nvPr>
            <p:extLst>
              <p:ext uri="{D42A27DB-BD31-4B8C-83A1-F6EECF244321}">
                <p14:modId xmlns:p14="http://schemas.microsoft.com/office/powerpoint/2010/main" val="2683340908"/>
              </p:ext>
            </p:extLst>
          </p:nvPr>
        </p:nvGraphicFramePr>
        <p:xfrm>
          <a:off x="273939" y="1430124"/>
          <a:ext cx="11689461" cy="4728051"/>
        </p:xfrm>
        <a:graphic>
          <a:graphicData uri="http://schemas.openxmlformats.org/drawingml/2006/table">
            <a:tbl>
              <a:tblPr firstRow="1" bandRow="1">
                <a:tableStyleId>{5C22544A-7EE6-4342-B048-85BDC9FD1C3A}</a:tableStyleId>
              </a:tblPr>
              <a:tblGrid>
                <a:gridCol w="3896487">
                  <a:extLst>
                    <a:ext uri="{9D8B030D-6E8A-4147-A177-3AD203B41FA5}">
                      <a16:colId xmlns:a16="http://schemas.microsoft.com/office/drawing/2014/main" val="1004226925"/>
                    </a:ext>
                  </a:extLst>
                </a:gridCol>
                <a:gridCol w="3896487">
                  <a:extLst>
                    <a:ext uri="{9D8B030D-6E8A-4147-A177-3AD203B41FA5}">
                      <a16:colId xmlns:a16="http://schemas.microsoft.com/office/drawing/2014/main" val="3963086308"/>
                    </a:ext>
                  </a:extLst>
                </a:gridCol>
                <a:gridCol w="3896487">
                  <a:extLst>
                    <a:ext uri="{9D8B030D-6E8A-4147-A177-3AD203B41FA5}">
                      <a16:colId xmlns:a16="http://schemas.microsoft.com/office/drawing/2014/main" val="39746144"/>
                    </a:ext>
                  </a:extLst>
                </a:gridCol>
              </a:tblGrid>
              <a:tr h="580019">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294847"/>
                  </a:ext>
                </a:extLst>
              </a:tr>
              <a:tr h="1722860">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 </a:t>
                      </a:r>
                      <a:r>
                        <a:rPr lang="en-US" dirty="0" err="1"/>
                        <a:t>theo</a:t>
                      </a:r>
                      <a:r>
                        <a:rPr lang="en-US" dirty="0"/>
                        <a:t> giá </a:t>
                      </a:r>
                      <a:r>
                        <a:rPr lang="en-US" dirty="0" err="1"/>
                        <a:t>trị</a:t>
                      </a:r>
                      <a:r>
                        <a:rPr lang="en-US" dirty="0"/>
                        <a:t> </a:t>
                      </a:r>
                      <a:r>
                        <a:rPr lang="en-US" dirty="0" err="1"/>
                        <a:t>nhiệt</a:t>
                      </a:r>
                      <a:r>
                        <a:rPr lang="en-US" dirty="0"/>
                        <a:t> độ </a:t>
                      </a:r>
                      <a:r>
                        <a:rPr lang="en-US" dirty="0" err="1"/>
                        <a:t>mà</a:t>
                      </a:r>
                      <a:r>
                        <a:rPr lang="en-US" dirty="0"/>
                        <a:t> </a:t>
                      </a:r>
                      <a:r>
                        <a:rPr lang="en-US" dirty="0" err="1"/>
                        <a:t>cảm</a:t>
                      </a:r>
                      <a:r>
                        <a:rPr lang="en-US" dirty="0"/>
                        <a:t> biến </a:t>
                      </a:r>
                      <a:r>
                        <a:rPr lang="en-US" dirty="0" err="1"/>
                        <a:t>đo</a:t>
                      </a:r>
                      <a:r>
                        <a:rPr lang="en-US" dirty="0"/>
                        <a:t> </a:t>
                      </a:r>
                      <a:r>
                        <a:rPr lang="en-US" dirty="0" err="1"/>
                        <a:t>được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Giá </a:t>
                      </a:r>
                      <a:r>
                        <a:rPr lang="en-US" dirty="0" err="1"/>
                        <a:t>trị</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trên</a:t>
                      </a:r>
                      <a:r>
                        <a:rPr lang="en-US" dirty="0"/>
                        <a:t> LED </a:t>
                      </a:r>
                      <a:r>
                        <a:rPr lang="en-US" dirty="0" err="1"/>
                        <a:t>đơn</a:t>
                      </a:r>
                      <a:r>
                        <a:rPr lang="en-US" dirty="0"/>
                        <a:t>, </a:t>
                      </a:r>
                      <a:r>
                        <a:rPr lang="en-US" dirty="0" err="1"/>
                        <a:t>với</a:t>
                      </a:r>
                      <a:r>
                        <a:rPr lang="en-US" dirty="0"/>
                        <a:t> </a:t>
                      </a:r>
                      <a:r>
                        <a:rPr lang="en-US" dirty="0" err="1"/>
                        <a:t>cả</a:t>
                      </a:r>
                      <a:r>
                        <a:rPr lang="en-US" dirty="0"/>
                        <a:t> </a:t>
                      </a:r>
                      <a:r>
                        <a:rPr lang="en-US" dirty="0" err="1"/>
                        <a:t>phần</a:t>
                      </a:r>
                      <a:r>
                        <a:rPr lang="en-US" dirty="0"/>
                        <a:t> </a:t>
                      </a:r>
                      <a:r>
                        <a:rPr lang="en-US" dirty="0" err="1"/>
                        <a:t>thập</a:t>
                      </a:r>
                      <a:r>
                        <a:rPr lang="en-US" dirty="0"/>
                        <a:t> </a:t>
                      </a:r>
                      <a:r>
                        <a:rPr lang="en-US" dirty="0" err="1"/>
                        <a:t>phân</a:t>
                      </a:r>
                      <a:r>
                        <a:rPr lang="en-US" dirty="0"/>
                        <a:t> </a:t>
                      </a:r>
                      <a:r>
                        <a:rPr lang="en-US" dirty="0" err="1"/>
                        <a:t>và</a:t>
                      </a:r>
                      <a:r>
                        <a:rPr lang="en-US" dirty="0"/>
                        <a:t> </a:t>
                      </a:r>
                      <a:r>
                        <a:rPr lang="en-US" dirty="0" err="1"/>
                        <a:t>nhị</a:t>
                      </a:r>
                      <a:r>
                        <a:rPr lang="en-US" dirty="0"/>
                        <a:t> </a:t>
                      </a:r>
                      <a:r>
                        <a:rPr lang="en-US" dirty="0" err="1"/>
                        <a:t>phân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546957"/>
                  </a:ext>
                </a:extLst>
              </a:tr>
              <a:tr h="2425172">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nhiệt</a:t>
                      </a:r>
                      <a:r>
                        <a:rPr lang="en-US" dirty="0"/>
                        <a:t> độ </a:t>
                      </a:r>
                      <a:r>
                        <a:rPr lang="en-US" dirty="0" err="1"/>
                        <a:t>lên</a:t>
                      </a:r>
                      <a:r>
                        <a:rPr lang="en-US" dirty="0"/>
                        <a:t> LED 7 </a:t>
                      </a:r>
                      <a:r>
                        <a:rPr lang="en-US" dirty="0" err="1"/>
                        <a:t>thanh</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rPr>
                        <a:t>Nhiệt</a:t>
                      </a:r>
                      <a:r>
                        <a:rPr lang="en-US" dirty="0">
                          <a:latin typeface="Arial" panose="020B0604020202020204" pitchFamily="34" charset="0"/>
                        </a:rPr>
                        <a:t> </a:t>
                      </a:r>
                      <a:r>
                        <a:rPr lang="en-US" dirty="0"/>
                        <a:t>độ </a:t>
                      </a:r>
                      <a:r>
                        <a:rPr lang="en-US" dirty="0" err="1"/>
                        <a:t>chính</a:t>
                      </a:r>
                      <a:r>
                        <a:rPr lang="en-US" dirty="0"/>
                        <a:t> </a:t>
                      </a:r>
                      <a:r>
                        <a:rPr lang="en-US" dirty="0" err="1"/>
                        <a:t>xác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khi</a:t>
                      </a:r>
                      <a:r>
                        <a:rPr lang="en-US" dirty="0"/>
                        <a:t> </a:t>
                      </a:r>
                      <a:r>
                        <a:rPr lang="en-US" dirty="0" err="1"/>
                        <a:t>tay</a:t>
                      </a:r>
                      <a:r>
                        <a:rPr lang="en-US" dirty="0"/>
                        <a:t> </a:t>
                      </a:r>
                      <a:r>
                        <a:rPr lang="en-US" dirty="0" err="1"/>
                        <a:t>đặt</a:t>
                      </a:r>
                      <a:r>
                        <a:rPr lang="en-US" dirty="0"/>
                        <a:t> </a:t>
                      </a:r>
                      <a:r>
                        <a:rPr lang="en-US" dirty="0" err="1"/>
                        <a:t>lên</a:t>
                      </a:r>
                      <a:r>
                        <a:rPr lang="en-US" dirty="0"/>
                        <a:t> </a:t>
                      </a:r>
                      <a:r>
                        <a:rPr lang="en-US" dirty="0" err="1"/>
                        <a:t>cảm</a:t>
                      </a:r>
                      <a:r>
                        <a:rPr lang="en-US" dirty="0"/>
                        <a:t> biến, </a:t>
                      </a:r>
                      <a:r>
                        <a:rPr lang="en-US" dirty="0" err="1"/>
                        <a:t>nhiệt</a:t>
                      </a:r>
                      <a:r>
                        <a:rPr lang="en-US" dirty="0"/>
                        <a:t> độ </a:t>
                      </a:r>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Và</a:t>
                      </a:r>
                      <a:r>
                        <a:rPr lang="en-US" dirty="0"/>
                        <a:t> giá </a:t>
                      </a:r>
                      <a:r>
                        <a:rPr lang="en-US" dirty="0" err="1"/>
                        <a:t>trị</a:t>
                      </a:r>
                      <a:r>
                        <a:rPr lang="en-US" dirty="0"/>
                        <a:t> </a:t>
                      </a:r>
                      <a:r>
                        <a:rPr lang="en-US" dirty="0" err="1"/>
                        <a:t>này</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với</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059690"/>
                  </a:ext>
                </a:extLst>
              </a:tr>
            </a:tbl>
          </a:graphicData>
        </a:graphic>
      </p:graphicFrame>
      <p:sp>
        <p:nvSpPr>
          <p:cNvPr id="22" name="Rectangle 21">
            <a:extLst>
              <a:ext uri="{FF2B5EF4-FFF2-40B4-BE49-F238E27FC236}">
                <a16:creationId xmlns:a16="http://schemas.microsoft.com/office/drawing/2014/main" id="{4ED83AD3-5C67-2E8E-5431-D18ACECB14F9}"/>
              </a:ext>
            </a:extLst>
          </p:cNvPr>
          <p:cNvSpPr/>
          <p:nvPr/>
        </p:nvSpPr>
        <p:spPr>
          <a:xfrm>
            <a:off x="942976" y="5427876"/>
            <a:ext cx="238125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8380527-B75D-7D1B-D2EA-0017B61DDA89}"/>
              </a:ext>
            </a:extLst>
          </p:cNvPr>
          <p:cNvSpPr>
            <a:spLocks noGrp="1"/>
          </p:cNvSpPr>
          <p:nvPr>
            <p:ph type="title"/>
          </p:nvPr>
        </p:nvSpPr>
        <p:spPr>
          <a:xfrm>
            <a:off x="171310" y="191570"/>
            <a:ext cx="10477640"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độ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3" name="Content Placeholder 2">
            <a:extLst>
              <a:ext uri="{FF2B5EF4-FFF2-40B4-BE49-F238E27FC236}">
                <a16:creationId xmlns:a16="http://schemas.microsoft.com/office/drawing/2014/main" id="{1948CB31-7CD8-DA63-CBFC-1C139FBE134A}"/>
              </a:ext>
            </a:extLst>
          </p:cNvPr>
          <p:cNvSpPr>
            <a:spLocks noGrp="1"/>
          </p:cNvSpPr>
          <p:nvPr>
            <p:ph idx="1"/>
          </p:nvPr>
        </p:nvSpPr>
        <p:spPr>
          <a:xfrm>
            <a:off x="273939" y="699824"/>
            <a:ext cx="11496807" cy="635268"/>
          </a:xfrm>
        </p:spPr>
        <p:txBody>
          <a:bodyPr>
            <a:normAutofit lnSpcReduction="10000"/>
          </a:bodyPr>
          <a:lstStyle/>
          <a:p>
            <a:r>
              <a:rPr lang="en-US" dirty="0" err="1"/>
              <a:t>Yêu</a:t>
            </a:r>
            <a:r>
              <a:rPr lang="en-US" dirty="0"/>
              <a:t> </a:t>
            </a:r>
            <a:r>
              <a:rPr lang="en-US" dirty="0" err="1"/>
              <a:t>cầu</a:t>
            </a:r>
            <a:r>
              <a:rPr lang="en-US" dirty="0"/>
              <a:t>: Giao </a:t>
            </a:r>
            <a:r>
              <a:rPr lang="en-US" dirty="0" err="1"/>
              <a:t>tiếp</a:t>
            </a:r>
            <a:r>
              <a:rPr lang="en-US" dirty="0"/>
              <a:t> </a:t>
            </a:r>
            <a:r>
              <a:rPr lang="en-US" dirty="0" err="1"/>
              <a:t>với</a:t>
            </a:r>
            <a:r>
              <a:rPr lang="en-US" dirty="0"/>
              <a:t> </a:t>
            </a:r>
            <a:r>
              <a:rPr lang="en-US" dirty="0" err="1"/>
              <a:t>cảm</a:t>
            </a:r>
            <a:r>
              <a:rPr lang="en-US" dirty="0"/>
              <a:t> biến ADT7420, </a:t>
            </a:r>
            <a:r>
              <a:rPr lang="en-US" dirty="0" err="1"/>
              <a:t>đưa</a:t>
            </a:r>
            <a:r>
              <a:rPr lang="en-US" dirty="0"/>
              <a:t> </a:t>
            </a:r>
            <a:r>
              <a:rPr lang="en-US" dirty="0" err="1"/>
              <a:t>tín</a:t>
            </a:r>
            <a:r>
              <a:rPr lang="en-US" dirty="0"/>
              <a:t> </a:t>
            </a:r>
            <a:r>
              <a:rPr lang="en-US" dirty="0" err="1"/>
              <a:t>hiệu</a:t>
            </a:r>
            <a:r>
              <a:rPr lang="en-US" dirty="0"/>
              <a:t> </a:t>
            </a:r>
            <a:r>
              <a:rPr lang="en-US" dirty="0" err="1"/>
              <a:t>về</a:t>
            </a:r>
            <a:r>
              <a:rPr lang="en-US" dirty="0"/>
              <a:t> </a:t>
            </a:r>
            <a:r>
              <a:rPr lang="en-US" dirty="0" err="1"/>
              <a:t>nhiệt</a:t>
            </a:r>
            <a:r>
              <a:rPr lang="en-US" dirty="0"/>
              <a:t> độ qua </a:t>
            </a:r>
            <a:r>
              <a:rPr lang="en-US" dirty="0" err="1"/>
              <a:t>giao</a:t>
            </a:r>
            <a:r>
              <a:rPr lang="en-US" dirty="0"/>
              <a:t> </a:t>
            </a:r>
            <a:r>
              <a:rPr lang="en-US" dirty="0" err="1"/>
              <a:t>thức</a:t>
            </a:r>
            <a:r>
              <a:rPr lang="en-US" dirty="0"/>
              <a:t> I2C, </a:t>
            </a:r>
            <a:r>
              <a:rPr lang="en-US" dirty="0" err="1"/>
              <a:t>truyền</a:t>
            </a:r>
            <a:r>
              <a:rPr lang="en-US" dirty="0"/>
              <a:t> </a:t>
            </a:r>
            <a:r>
              <a:rPr lang="en-US" dirty="0" err="1"/>
              <a:t>về</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các</a:t>
            </a:r>
            <a:r>
              <a:rPr lang="en-US" dirty="0"/>
              <a:t> LED 7 </a:t>
            </a:r>
            <a:r>
              <a:rPr lang="en-US" dirty="0" err="1"/>
              <a:t>thanh</a:t>
            </a:r>
            <a:r>
              <a:rPr lang="en-US" dirty="0"/>
              <a:t>, </a:t>
            </a:r>
            <a:r>
              <a:rPr lang="en-US" dirty="0" err="1"/>
              <a:t>với</a:t>
            </a:r>
            <a:r>
              <a:rPr lang="en-US" dirty="0"/>
              <a:t> </a:t>
            </a:r>
            <a:r>
              <a:rPr lang="en-US" dirty="0" err="1"/>
              <a:t>mức</a:t>
            </a:r>
            <a:r>
              <a:rPr lang="en-US" dirty="0"/>
              <a:t> </a:t>
            </a:r>
            <a:r>
              <a:rPr lang="en-US" dirty="0" err="1"/>
              <a:t>nhiệt</a:t>
            </a:r>
            <a:r>
              <a:rPr lang="en-US" dirty="0"/>
              <a:t> độ </a:t>
            </a:r>
            <a:r>
              <a:rPr lang="en-US" dirty="0" err="1"/>
              <a:t>chính</a:t>
            </a:r>
            <a:r>
              <a:rPr lang="en-US" dirty="0"/>
              <a:t> </a:t>
            </a:r>
            <a:r>
              <a:rPr lang="en-US" dirty="0" err="1"/>
              <a:t>xác</a:t>
            </a:r>
            <a:r>
              <a:rPr lang="en-US" dirty="0"/>
              <a:t> 2 bit </a:t>
            </a:r>
            <a:r>
              <a:rPr lang="en-US" dirty="0" err="1"/>
              <a:t>sau</a:t>
            </a:r>
            <a:r>
              <a:rPr lang="en-US" dirty="0"/>
              <a:t> </a:t>
            </a:r>
            <a:r>
              <a:rPr lang="en-US" dirty="0" err="1"/>
              <a:t>dấu</a:t>
            </a:r>
            <a:r>
              <a:rPr lang="en-US" dirty="0"/>
              <a:t> </a:t>
            </a:r>
            <a:r>
              <a:rPr lang="en-US" dirty="0" err="1"/>
              <a:t>phẩy</a:t>
            </a:r>
            <a:endParaRPr lang="en-US" dirty="0"/>
          </a:p>
          <a:p>
            <a:endParaRPr lang="en-US" dirty="0"/>
          </a:p>
        </p:txBody>
      </p:sp>
      <p:sp>
        <p:nvSpPr>
          <p:cNvPr id="5" name="Date Placeholder 4">
            <a:extLst>
              <a:ext uri="{FF2B5EF4-FFF2-40B4-BE49-F238E27FC236}">
                <a16:creationId xmlns:a16="http://schemas.microsoft.com/office/drawing/2014/main" id="{4896A12B-EFF5-B70C-913C-0D68F91CA5A6}"/>
              </a:ext>
            </a:extLst>
          </p:cNvPr>
          <p:cNvSpPr>
            <a:spLocks noGrp="1"/>
          </p:cNvSpPr>
          <p:nvPr>
            <p:ph type="dt" sz="half" idx="10"/>
          </p:nvPr>
        </p:nvSpPr>
        <p:spPr/>
        <p:txBody>
          <a:bodyPr/>
          <a:lstStyle/>
          <a:p>
            <a:fld id="{4A14D6B7-1A99-4A8B-977E-3CE65EC2EE5E}" type="datetime9">
              <a:rPr lang="en-US" smtClean="0"/>
              <a:t>1/16/2026 5:00:43 PM</a:t>
            </a:fld>
            <a:endParaRPr lang="en-US"/>
          </a:p>
        </p:txBody>
      </p:sp>
      <p:sp>
        <p:nvSpPr>
          <p:cNvPr id="6" name="Footer Placeholder 5">
            <a:extLst>
              <a:ext uri="{FF2B5EF4-FFF2-40B4-BE49-F238E27FC236}">
                <a16:creationId xmlns:a16="http://schemas.microsoft.com/office/drawing/2014/main" id="{68D199D9-9041-4579-6634-38089AC2674E}"/>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B90B0F3C-E817-59F9-6C9D-8B9B138E0F3C}"/>
              </a:ext>
            </a:extLst>
          </p:cNvPr>
          <p:cNvSpPr>
            <a:spLocks noGrp="1"/>
          </p:cNvSpPr>
          <p:nvPr>
            <p:ph type="sldNum" sz="quarter" idx="12"/>
          </p:nvPr>
        </p:nvSpPr>
        <p:spPr/>
        <p:txBody>
          <a:bodyPr/>
          <a:lstStyle/>
          <a:p>
            <a:fld id="{81097CE2-82D9-4ED5-9F0C-F9C654B904AA}" type="slidenum">
              <a:rPr lang="en-US" smtClean="0"/>
              <a:t>9</a:t>
            </a:fld>
            <a:endParaRPr lang="en-US" dirty="0"/>
          </a:p>
        </p:txBody>
      </p:sp>
      <p:pic>
        <p:nvPicPr>
          <p:cNvPr id="11" name="Picture 10">
            <a:extLst>
              <a:ext uri="{FF2B5EF4-FFF2-40B4-BE49-F238E27FC236}">
                <a16:creationId xmlns:a16="http://schemas.microsoft.com/office/drawing/2014/main" id="{61730A22-1D89-C422-12A2-1D34C65EA623}"/>
              </a:ext>
            </a:extLst>
          </p:cNvPr>
          <p:cNvPicPr>
            <a:picLocks noChangeAspect="1"/>
          </p:cNvPicPr>
          <p:nvPr/>
        </p:nvPicPr>
        <p:blipFill>
          <a:blip r:embed="rId2"/>
          <a:stretch>
            <a:fillRect/>
          </a:stretch>
        </p:blipFill>
        <p:spPr>
          <a:xfrm>
            <a:off x="4327718" y="2151509"/>
            <a:ext cx="3581901" cy="599215"/>
          </a:xfrm>
          <a:prstGeom prst="rect">
            <a:avLst/>
          </a:prstGeom>
        </p:spPr>
      </p:pic>
      <p:pic>
        <p:nvPicPr>
          <p:cNvPr id="14" name="Picture 13">
            <a:extLst>
              <a:ext uri="{FF2B5EF4-FFF2-40B4-BE49-F238E27FC236}">
                <a16:creationId xmlns:a16="http://schemas.microsoft.com/office/drawing/2014/main" id="{2875AFDB-1010-784B-52C4-7FDBE3E4EFBC}"/>
              </a:ext>
            </a:extLst>
          </p:cNvPr>
          <p:cNvPicPr>
            <a:picLocks noChangeAspect="1"/>
          </p:cNvPicPr>
          <p:nvPr/>
        </p:nvPicPr>
        <p:blipFill>
          <a:blip r:embed="rId3"/>
          <a:stretch>
            <a:fillRect/>
          </a:stretch>
        </p:blipFill>
        <p:spPr>
          <a:xfrm>
            <a:off x="4345946" y="2901529"/>
            <a:ext cx="3581901" cy="647474"/>
          </a:xfrm>
          <a:prstGeom prst="rect">
            <a:avLst/>
          </a:prstGeom>
        </p:spPr>
      </p:pic>
      <p:pic>
        <p:nvPicPr>
          <p:cNvPr id="16" name="Picture 15">
            <a:extLst>
              <a:ext uri="{FF2B5EF4-FFF2-40B4-BE49-F238E27FC236}">
                <a16:creationId xmlns:a16="http://schemas.microsoft.com/office/drawing/2014/main" id="{CD923FCE-AB10-7E01-4AE7-9CC30AEC6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947" y="4110535"/>
            <a:ext cx="3581900" cy="743054"/>
          </a:xfrm>
          <a:prstGeom prst="rect">
            <a:avLst/>
          </a:prstGeom>
        </p:spPr>
      </p:pic>
      <p:pic>
        <p:nvPicPr>
          <p:cNvPr id="18" name="Picture 17">
            <a:extLst>
              <a:ext uri="{FF2B5EF4-FFF2-40B4-BE49-F238E27FC236}">
                <a16:creationId xmlns:a16="http://schemas.microsoft.com/office/drawing/2014/main" id="{8A65C853-D98E-DF9A-8FC9-F58C0D429F0A}"/>
              </a:ext>
            </a:extLst>
          </p:cNvPr>
          <p:cNvPicPr>
            <a:picLocks noChangeAspect="1"/>
          </p:cNvPicPr>
          <p:nvPr/>
        </p:nvPicPr>
        <p:blipFill>
          <a:blip r:embed="rId5"/>
          <a:stretch>
            <a:fillRect/>
          </a:stretch>
        </p:blipFill>
        <p:spPr>
          <a:xfrm>
            <a:off x="4345947" y="5062170"/>
            <a:ext cx="3581900" cy="819150"/>
          </a:xfrm>
          <a:prstGeom prst="rect">
            <a:avLst/>
          </a:prstGeom>
        </p:spPr>
      </p:pic>
      <p:pic>
        <p:nvPicPr>
          <p:cNvPr id="20" name="Picture 19">
            <a:extLst>
              <a:ext uri="{FF2B5EF4-FFF2-40B4-BE49-F238E27FC236}">
                <a16:creationId xmlns:a16="http://schemas.microsoft.com/office/drawing/2014/main" id="{568280C5-6D7C-496C-A404-820B52BD71BC}"/>
              </a:ext>
            </a:extLst>
          </p:cNvPr>
          <p:cNvPicPr>
            <a:picLocks noChangeAspect="1"/>
          </p:cNvPicPr>
          <p:nvPr/>
        </p:nvPicPr>
        <p:blipFill rotWithShape="1">
          <a:blip r:embed="rId6"/>
          <a:srcRect l="1946" r="15199"/>
          <a:stretch>
            <a:fillRect/>
          </a:stretch>
        </p:blipFill>
        <p:spPr>
          <a:xfrm>
            <a:off x="1040514" y="5471745"/>
            <a:ext cx="552527" cy="552527"/>
          </a:xfrm>
          <a:prstGeom prst="rect">
            <a:avLst/>
          </a:prstGeom>
        </p:spPr>
      </p:pic>
      <p:sp>
        <p:nvSpPr>
          <p:cNvPr id="21" name="TextBox 20">
            <a:extLst>
              <a:ext uri="{FF2B5EF4-FFF2-40B4-BE49-F238E27FC236}">
                <a16:creationId xmlns:a16="http://schemas.microsoft.com/office/drawing/2014/main" id="{4CF318D6-7F17-0C0A-AE8B-F4057D32366A}"/>
              </a:ext>
            </a:extLst>
          </p:cNvPr>
          <p:cNvSpPr txBox="1"/>
          <p:nvPr/>
        </p:nvSpPr>
        <p:spPr>
          <a:xfrm>
            <a:off x="1704975" y="5427876"/>
            <a:ext cx="1864576"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nhiệt</a:t>
            </a:r>
            <a:r>
              <a:rPr lang="en-US" dirty="0">
                <a:latin typeface="Arial" panose="020B0604020202020204" pitchFamily="34" charset="0"/>
              </a:rPr>
              <a:t> độ ADT7420</a:t>
            </a:r>
          </a:p>
        </p:txBody>
      </p:sp>
    </p:spTree>
    <p:extLst>
      <p:ext uri="{BB962C8B-B14F-4D97-AF65-F5344CB8AC3E}">
        <p14:creationId xmlns:p14="http://schemas.microsoft.com/office/powerpoint/2010/main" val="21863880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1189</TotalTime>
  <Words>2895</Words>
  <Application>Microsoft Office PowerPoint</Application>
  <PresentationFormat>Widescreen</PresentationFormat>
  <Paragraphs>342</Paragraphs>
  <Slides>22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Times New Roman</vt:lpstr>
      <vt:lpstr>Retrospect</vt:lpstr>
      <vt:lpstr>Báo cáo tổng kết thực tập đợt 1  (8/2025-11/2025)</vt:lpstr>
      <vt:lpstr>Nội dung báo cáo</vt:lpstr>
      <vt:lpstr>PowerPoint Presentation</vt:lpstr>
      <vt:lpstr>1. Tiến độ công việc</vt:lpstr>
      <vt:lpstr>PowerPoint Presentation</vt:lpstr>
      <vt:lpstr>2. Công việc đã thực hiện</vt:lpstr>
      <vt:lpstr>2.1 Hiển thị các chữ số lên LED 7 thanh</vt:lpstr>
      <vt:lpstr>2.1 Hiển thị các chữ số lên LED 7 thanh</vt:lpstr>
      <vt:lpstr>2.2 Hiển thị nhiệt độ với cảm biến ADT7420 với giao thức I2C</vt:lpstr>
      <vt:lpstr>2.2 Hiển thị nhiệt độ với cảm biến ADT7420 với giao thức I2C</vt:lpstr>
      <vt:lpstr>2.3 Hiển thị góc xoay với cảm biến ADXL362 với giao thức SPI</vt:lpstr>
      <vt:lpstr>2.3 Hiển thị góc xoay với cảm biến ADXL362 với giao thức SPI</vt:lpstr>
      <vt:lpstr>PowerPoint Presentation</vt:lpstr>
      <vt:lpstr>3. Vấn đề gặp phải và cách khắc phục</vt:lpstr>
      <vt:lpstr>3. Vấn đề gặp phải và cách khắc phục</vt:lpstr>
      <vt:lpstr>3. Vấn đề gặp phải và cách khắc phục</vt:lpstr>
      <vt:lpstr>3. Vấn đề gặp phải và cách khắc phục</vt:lpstr>
      <vt:lpstr>PowerPoint Presentation</vt:lpstr>
      <vt:lpstr>4. Triển khai công việc của đợt tiếp theo</vt:lpstr>
      <vt:lpstr>4. Triển khai công việc của đợt tiếp theo</vt:lpstr>
      <vt:lpstr>4. Triển khai công việc của đợt tiếp theo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 Nguyen</dc:creator>
  <cp:lastModifiedBy>Dat Nguyen</cp:lastModifiedBy>
  <cp:revision>82</cp:revision>
  <dcterms:created xsi:type="dcterms:W3CDTF">2026-01-07T02:47:33Z</dcterms:created>
  <dcterms:modified xsi:type="dcterms:W3CDTF">2026-01-16T10:05:39Z</dcterms:modified>
</cp:coreProperties>
</file>